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73" r:id="rId4"/>
  </p:sldMasterIdLst>
  <p:notesMasterIdLst>
    <p:notesMasterId r:id="rId49"/>
  </p:notesMasterIdLst>
  <p:sldIdLst>
    <p:sldId id="2147376477" r:id="rId5"/>
    <p:sldId id="2147376482" r:id="rId6"/>
    <p:sldId id="2147376455" r:id="rId7"/>
    <p:sldId id="2147376530" r:id="rId8"/>
    <p:sldId id="2147376496" r:id="rId9"/>
    <p:sldId id="2147376501" r:id="rId10"/>
    <p:sldId id="2147376500" r:id="rId11"/>
    <p:sldId id="2147376483" r:id="rId12"/>
    <p:sldId id="2147376513" r:id="rId13"/>
    <p:sldId id="2147376489" r:id="rId14"/>
    <p:sldId id="2147376502" r:id="rId15"/>
    <p:sldId id="2147376509" r:id="rId16"/>
    <p:sldId id="2147376516" r:id="rId17"/>
    <p:sldId id="2147376504" r:id="rId18"/>
    <p:sldId id="2147376510" r:id="rId19"/>
    <p:sldId id="2147376528" r:id="rId20"/>
    <p:sldId id="2147376529" r:id="rId21"/>
    <p:sldId id="366" r:id="rId22"/>
    <p:sldId id="2147376524" r:id="rId23"/>
    <p:sldId id="2147376518" r:id="rId24"/>
    <p:sldId id="2147376515" r:id="rId25"/>
    <p:sldId id="2147376517" r:id="rId26"/>
    <p:sldId id="2147376514" r:id="rId27"/>
    <p:sldId id="2147376519" r:id="rId28"/>
    <p:sldId id="2147376531" r:id="rId29"/>
    <p:sldId id="2147376532" r:id="rId30"/>
    <p:sldId id="2147376521" r:id="rId31"/>
    <p:sldId id="2147376520" r:id="rId32"/>
    <p:sldId id="2147376522" r:id="rId33"/>
    <p:sldId id="2147376527" r:id="rId34"/>
    <p:sldId id="2147376526" r:id="rId35"/>
    <p:sldId id="2147376508" r:id="rId36"/>
    <p:sldId id="2147376536" r:id="rId37"/>
    <p:sldId id="264" r:id="rId38"/>
    <p:sldId id="2147376525" r:id="rId39"/>
    <p:sldId id="378" r:id="rId40"/>
    <p:sldId id="379" r:id="rId41"/>
    <p:sldId id="333" r:id="rId42"/>
    <p:sldId id="382" r:id="rId43"/>
    <p:sldId id="383" r:id="rId44"/>
    <p:sldId id="2147376534" r:id="rId45"/>
    <p:sldId id="2147376535" r:id="rId46"/>
    <p:sldId id="390" r:id="rId47"/>
    <p:sldId id="2147376435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7E23AC35-BFF6-1743-8D73-ECB8C1892CE8}">
          <p14:sldIdLst>
            <p14:sldId id="2147376477"/>
          </p14:sldIdLst>
        </p14:section>
        <p14:section name="Agenda" id="{02BA9238-E519-584C-84AA-30AB2256A0B4}">
          <p14:sldIdLst>
            <p14:sldId id="2147376482"/>
          </p14:sldIdLst>
        </p14:section>
        <p14:section name="Intro" id="{9F52C779-D7C2-B546-9376-4A95084787C5}">
          <p14:sldIdLst>
            <p14:sldId id="2147376455"/>
            <p14:sldId id="2147376530"/>
            <p14:sldId id="2147376496"/>
            <p14:sldId id="2147376501"/>
            <p14:sldId id="2147376500"/>
          </p14:sldIdLst>
        </p14:section>
        <p14:section name="Kapitel 01" id="{97256E8E-6EA1-D444-809A-9FAC9C9A442B}">
          <p14:sldIdLst>
            <p14:sldId id="2147376483"/>
            <p14:sldId id="2147376513"/>
            <p14:sldId id="2147376489"/>
            <p14:sldId id="2147376502"/>
            <p14:sldId id="2147376509"/>
            <p14:sldId id="2147376516"/>
          </p14:sldIdLst>
        </p14:section>
        <p14:section name="Kapiteo 02" id="{2BD04121-A185-8F4A-A6B6-DBAA382BAF43}">
          <p14:sldIdLst>
            <p14:sldId id="2147376504"/>
            <p14:sldId id="2147376510"/>
            <p14:sldId id="2147376528"/>
            <p14:sldId id="2147376529"/>
            <p14:sldId id="366"/>
            <p14:sldId id="2147376524"/>
            <p14:sldId id="2147376518"/>
            <p14:sldId id="2147376515"/>
            <p14:sldId id="2147376517"/>
            <p14:sldId id="2147376514"/>
            <p14:sldId id="2147376519"/>
          </p14:sldIdLst>
        </p14:section>
        <p14:section name="Kapitel 03" id="{1583C359-2ED3-F844-962A-75A832F3864A}">
          <p14:sldIdLst>
            <p14:sldId id="2147376531"/>
            <p14:sldId id="2147376532"/>
            <p14:sldId id="2147376521"/>
            <p14:sldId id="2147376520"/>
            <p14:sldId id="2147376522"/>
            <p14:sldId id="2147376527"/>
            <p14:sldId id="2147376526"/>
            <p14:sldId id="2147376508"/>
            <p14:sldId id="2147376536"/>
            <p14:sldId id="264"/>
            <p14:sldId id="2147376525"/>
            <p14:sldId id="378"/>
            <p14:sldId id="379"/>
            <p14:sldId id="333"/>
            <p14:sldId id="382"/>
            <p14:sldId id="383"/>
          </p14:sldIdLst>
        </p14:section>
        <p14:section name="Kapitel 04" id="{3CF530D7-8F8A-0941-9588-744242496B78}">
          <p14:sldIdLst>
            <p14:sldId id="2147376534"/>
            <p14:sldId id="2147376535"/>
          </p14:sldIdLst>
        </p14:section>
        <p14:section name="Fazit und Abschluss" id="{EF09CFE2-185B-D247-B57E-1BA0C6AF1670}">
          <p14:sldIdLst>
            <p14:sldId id="390"/>
            <p14:sldId id="21473764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B591"/>
    <a:srgbClr val="FCF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1"/>
    <p:restoredTop sz="94032"/>
  </p:normalViewPr>
  <p:slideViewPr>
    <p:cSldViewPr snapToGrid="0">
      <p:cViewPr varScale="1">
        <p:scale>
          <a:sx n="111" d="100"/>
          <a:sy n="111" d="100"/>
        </p:scale>
        <p:origin x="80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Gregor Hoch" userId="b25fbb76-d90b-4404-8e3a-ce8f6ab4a2fd" providerId="ADAL" clId="{0B0342A8-1874-44F9-8EB6-CAB7F1BE0682}"/>
    <pc:docChg chg="custSel modSld">
      <pc:chgData name="Dr. Gregor Hoch" userId="b25fbb76-d90b-4404-8e3a-ce8f6ab4a2fd" providerId="ADAL" clId="{0B0342A8-1874-44F9-8EB6-CAB7F1BE0682}" dt="2025-09-11T10:21:26.584" v="61" actId="20577"/>
      <pc:docMkLst>
        <pc:docMk/>
      </pc:docMkLst>
      <pc:sldChg chg="modSp mod">
        <pc:chgData name="Dr. Gregor Hoch" userId="b25fbb76-d90b-4404-8e3a-ce8f6ab4a2fd" providerId="ADAL" clId="{0B0342A8-1874-44F9-8EB6-CAB7F1BE0682}" dt="2025-09-11T10:21:26.584" v="61" actId="20577"/>
        <pc:sldMkLst>
          <pc:docMk/>
          <pc:sldMk cId="2807294560" sldId="2147376534"/>
        </pc:sldMkLst>
        <pc:spChg chg="mod">
          <ac:chgData name="Dr. Gregor Hoch" userId="b25fbb76-d90b-4404-8e3a-ce8f6ab4a2fd" providerId="ADAL" clId="{0B0342A8-1874-44F9-8EB6-CAB7F1BE0682}" dt="2025-09-11T10:21:26.584" v="61" actId="20577"/>
          <ac:spMkLst>
            <pc:docMk/>
            <pc:sldMk cId="2807294560" sldId="2147376534"/>
            <ac:spMk id="14" creationId="{7000949C-B34A-1FE1-80DD-CDA9074326EC}"/>
          </ac:spMkLst>
        </pc:spChg>
      </pc:sldChg>
      <pc:sldChg chg="modSp mod">
        <pc:chgData name="Dr. Gregor Hoch" userId="b25fbb76-d90b-4404-8e3a-ce8f6ab4a2fd" providerId="ADAL" clId="{0B0342A8-1874-44F9-8EB6-CAB7F1BE0682}" dt="2025-09-11T10:21:15.161" v="52" actId="6549"/>
        <pc:sldMkLst>
          <pc:docMk/>
          <pc:sldMk cId="1414754604" sldId="2147376535"/>
        </pc:sldMkLst>
        <pc:spChg chg="mod">
          <ac:chgData name="Dr. Gregor Hoch" userId="b25fbb76-d90b-4404-8e3a-ce8f6ab4a2fd" providerId="ADAL" clId="{0B0342A8-1874-44F9-8EB6-CAB7F1BE0682}" dt="2025-09-11T10:21:15.161" v="52" actId="6549"/>
          <ac:spMkLst>
            <pc:docMk/>
            <pc:sldMk cId="1414754604" sldId="2147376535"/>
            <ac:spMk id="3" creationId="{742C5D12-3F3A-8D10-1A6E-2A2E798830E5}"/>
          </ac:spMkLst>
        </pc:spChg>
      </pc:sldChg>
    </pc:docChg>
  </pc:docChgLst>
  <pc:docChgLst>
    <pc:chgData name="Dr. Gregor Hoch" userId="b25fbb76-d90b-4404-8e3a-ce8f6ab4a2fd" providerId="ADAL" clId="{3A06343C-843A-4B55-9D7E-5A84A5D9F65B}"/>
    <pc:docChg chg="undo custSel addSld delSld modSld sldOrd modSection">
      <pc:chgData name="Dr. Gregor Hoch" userId="b25fbb76-d90b-4404-8e3a-ce8f6ab4a2fd" providerId="ADAL" clId="{3A06343C-843A-4B55-9D7E-5A84A5D9F65B}" dt="2025-09-09T18:17:14.785" v="807" actId="20577"/>
      <pc:docMkLst>
        <pc:docMk/>
      </pc:docMkLst>
      <pc:sldChg chg="modSp mod">
        <pc:chgData name="Dr. Gregor Hoch" userId="b25fbb76-d90b-4404-8e3a-ce8f6ab4a2fd" providerId="ADAL" clId="{3A06343C-843A-4B55-9D7E-5A84A5D9F65B}" dt="2025-09-09T18:17:14.785" v="807" actId="20577"/>
        <pc:sldMkLst>
          <pc:docMk/>
          <pc:sldMk cId="4169693938" sldId="390"/>
        </pc:sldMkLst>
        <pc:spChg chg="mod">
          <ac:chgData name="Dr. Gregor Hoch" userId="b25fbb76-d90b-4404-8e3a-ce8f6ab4a2fd" providerId="ADAL" clId="{3A06343C-843A-4B55-9D7E-5A84A5D9F65B}" dt="2025-09-09T18:17:14.785" v="807" actId="20577"/>
          <ac:spMkLst>
            <pc:docMk/>
            <pc:sldMk cId="4169693938" sldId="390"/>
            <ac:spMk id="2" creationId="{6F6B0174-DE56-7C52-0982-295ADC781866}"/>
          </ac:spMkLst>
        </pc:spChg>
      </pc:sldChg>
      <pc:sldChg chg="mod modShow">
        <pc:chgData name="Dr. Gregor Hoch" userId="b25fbb76-d90b-4404-8e3a-ce8f6ab4a2fd" providerId="ADAL" clId="{3A06343C-843A-4B55-9D7E-5A84A5D9F65B}" dt="2025-09-09T12:02:51.756" v="0" actId="729"/>
        <pc:sldMkLst>
          <pc:docMk/>
          <pc:sldMk cId="2683238309" sldId="2147376489"/>
        </pc:sldMkLst>
      </pc:sldChg>
      <pc:sldChg chg="mod modShow">
        <pc:chgData name="Dr. Gregor Hoch" userId="b25fbb76-d90b-4404-8e3a-ce8f6ab4a2fd" providerId="ADAL" clId="{3A06343C-843A-4B55-9D7E-5A84A5D9F65B}" dt="2025-09-09T12:03:01.272" v="1" actId="729"/>
        <pc:sldMkLst>
          <pc:docMk/>
          <pc:sldMk cId="825249788" sldId="2147376502"/>
        </pc:sldMkLst>
      </pc:sldChg>
      <pc:sldChg chg="modSp mod">
        <pc:chgData name="Dr. Gregor Hoch" userId="b25fbb76-d90b-4404-8e3a-ce8f6ab4a2fd" providerId="ADAL" clId="{3A06343C-843A-4B55-9D7E-5A84A5D9F65B}" dt="2025-09-09T18:10:09.507" v="483" actId="20577"/>
        <pc:sldMkLst>
          <pc:docMk/>
          <pc:sldMk cId="2521848359" sldId="2147376508"/>
        </pc:sldMkLst>
        <pc:spChg chg="mod">
          <ac:chgData name="Dr. Gregor Hoch" userId="b25fbb76-d90b-4404-8e3a-ce8f6ab4a2fd" providerId="ADAL" clId="{3A06343C-843A-4B55-9D7E-5A84A5D9F65B}" dt="2025-09-09T18:10:09.507" v="483" actId="20577"/>
          <ac:spMkLst>
            <pc:docMk/>
            <pc:sldMk cId="2521848359" sldId="2147376508"/>
            <ac:spMk id="23" creationId="{F3B9D525-B4F7-4DA9-C0BA-72BCE839B471}"/>
          </ac:spMkLst>
        </pc:spChg>
      </pc:sldChg>
      <pc:sldChg chg="mod modShow">
        <pc:chgData name="Dr. Gregor Hoch" userId="b25fbb76-d90b-4404-8e3a-ce8f6ab4a2fd" providerId="ADAL" clId="{3A06343C-843A-4B55-9D7E-5A84A5D9F65B}" dt="2025-09-09T12:03:58.642" v="3" actId="729"/>
        <pc:sldMkLst>
          <pc:docMk/>
          <pc:sldMk cId="3619362933" sldId="2147376515"/>
        </pc:sldMkLst>
      </pc:sldChg>
      <pc:sldChg chg="mod modShow">
        <pc:chgData name="Dr. Gregor Hoch" userId="b25fbb76-d90b-4404-8e3a-ce8f6ab4a2fd" providerId="ADAL" clId="{3A06343C-843A-4B55-9D7E-5A84A5D9F65B}" dt="2025-09-09T12:04:06.369" v="4" actId="729"/>
        <pc:sldMkLst>
          <pc:docMk/>
          <pc:sldMk cId="2650974415" sldId="2147376517"/>
        </pc:sldMkLst>
      </pc:sldChg>
      <pc:sldChg chg="mod ord modShow">
        <pc:chgData name="Dr. Gregor Hoch" userId="b25fbb76-d90b-4404-8e3a-ce8f6ab4a2fd" providerId="ADAL" clId="{3A06343C-843A-4B55-9D7E-5A84A5D9F65B}" dt="2025-09-09T12:04:29.026" v="7"/>
        <pc:sldMkLst>
          <pc:docMk/>
          <pc:sldMk cId="1771434939" sldId="2147376518"/>
        </pc:sldMkLst>
      </pc:sldChg>
      <pc:sldChg chg="mod modShow">
        <pc:chgData name="Dr. Gregor Hoch" userId="b25fbb76-d90b-4404-8e3a-ce8f6ab4a2fd" providerId="ADAL" clId="{3A06343C-843A-4B55-9D7E-5A84A5D9F65B}" dt="2025-09-09T12:04:52.379" v="10" actId="729"/>
        <pc:sldMkLst>
          <pc:docMk/>
          <pc:sldMk cId="3347535194" sldId="2147376520"/>
        </pc:sldMkLst>
      </pc:sldChg>
      <pc:sldChg chg="modSp mod modShow">
        <pc:chgData name="Dr. Gregor Hoch" userId="b25fbb76-d90b-4404-8e3a-ce8f6ab4a2fd" providerId="ADAL" clId="{3A06343C-843A-4B55-9D7E-5A84A5D9F65B}" dt="2025-09-09T18:11:43.641" v="546" actId="12"/>
        <pc:sldMkLst>
          <pc:docMk/>
          <pc:sldMk cId="297616069" sldId="2147376521"/>
        </pc:sldMkLst>
        <pc:spChg chg="mod">
          <ac:chgData name="Dr. Gregor Hoch" userId="b25fbb76-d90b-4404-8e3a-ce8f6ab4a2fd" providerId="ADAL" clId="{3A06343C-843A-4B55-9D7E-5A84A5D9F65B}" dt="2025-09-09T18:11:43.641" v="546" actId="12"/>
          <ac:spMkLst>
            <pc:docMk/>
            <pc:sldMk cId="297616069" sldId="2147376521"/>
            <ac:spMk id="9" creationId="{E5D062FA-9DE8-21FF-CF91-A7E184329423}"/>
          </ac:spMkLst>
        </pc:spChg>
      </pc:sldChg>
      <pc:sldChg chg="modSp mod modShow">
        <pc:chgData name="Dr. Gregor Hoch" userId="b25fbb76-d90b-4404-8e3a-ce8f6ab4a2fd" providerId="ADAL" clId="{3A06343C-843A-4B55-9D7E-5A84A5D9F65B}" dt="2025-09-09T18:14:15.251" v="642" actId="2710"/>
        <pc:sldMkLst>
          <pc:docMk/>
          <pc:sldMk cId="3573744343" sldId="2147376522"/>
        </pc:sldMkLst>
        <pc:spChg chg="mod">
          <ac:chgData name="Dr. Gregor Hoch" userId="b25fbb76-d90b-4404-8e3a-ce8f6ab4a2fd" providerId="ADAL" clId="{3A06343C-843A-4B55-9D7E-5A84A5D9F65B}" dt="2025-09-09T18:14:15.251" v="642" actId="2710"/>
          <ac:spMkLst>
            <pc:docMk/>
            <pc:sldMk cId="3573744343" sldId="2147376522"/>
            <ac:spMk id="9" creationId="{52496E32-BCEB-E896-23AB-5B081A8B4EBE}"/>
          </ac:spMkLst>
        </pc:spChg>
      </pc:sldChg>
      <pc:sldChg chg="mod modShow">
        <pc:chgData name="Dr. Gregor Hoch" userId="b25fbb76-d90b-4404-8e3a-ce8f6ab4a2fd" providerId="ADAL" clId="{3A06343C-843A-4B55-9D7E-5A84A5D9F65B}" dt="2025-09-09T12:03:39.753" v="2" actId="729"/>
        <pc:sldMkLst>
          <pc:docMk/>
          <pc:sldMk cId="3521204675" sldId="2147376524"/>
        </pc:sldMkLst>
      </pc:sldChg>
      <pc:sldChg chg="mod modShow">
        <pc:chgData name="Dr. Gregor Hoch" userId="b25fbb76-d90b-4404-8e3a-ce8f6ab4a2fd" providerId="ADAL" clId="{3A06343C-843A-4B55-9D7E-5A84A5D9F65B}" dt="2025-09-09T18:13:09.493" v="613" actId="729"/>
        <pc:sldMkLst>
          <pc:docMk/>
          <pc:sldMk cId="1901217551" sldId="2147376526"/>
        </pc:sldMkLst>
      </pc:sldChg>
      <pc:sldChg chg="mod modShow">
        <pc:chgData name="Dr. Gregor Hoch" userId="b25fbb76-d90b-4404-8e3a-ce8f6ab4a2fd" providerId="ADAL" clId="{3A06343C-843A-4B55-9D7E-5A84A5D9F65B}" dt="2025-09-09T18:16:49.349" v="790" actId="729"/>
        <pc:sldMkLst>
          <pc:docMk/>
          <pc:sldMk cId="4100072107" sldId="2147376531"/>
        </pc:sldMkLst>
      </pc:sldChg>
      <pc:sldChg chg="mod modShow">
        <pc:chgData name="Dr. Gregor Hoch" userId="b25fbb76-d90b-4404-8e3a-ce8f6ab4a2fd" providerId="ADAL" clId="{3A06343C-843A-4B55-9D7E-5A84A5D9F65B}" dt="2025-09-09T12:04:43.080" v="8" actId="729"/>
        <pc:sldMkLst>
          <pc:docMk/>
          <pc:sldMk cId="2510326508" sldId="2147376532"/>
        </pc:sldMkLst>
      </pc:sldChg>
      <pc:sldChg chg="mod ord modShow">
        <pc:chgData name="Dr. Gregor Hoch" userId="b25fbb76-d90b-4404-8e3a-ce8f6ab4a2fd" providerId="ADAL" clId="{3A06343C-843A-4B55-9D7E-5A84A5D9F65B}" dt="2025-09-09T18:13:12.310" v="615"/>
        <pc:sldMkLst>
          <pc:docMk/>
          <pc:sldMk cId="4014209942" sldId="2147376533"/>
        </pc:sldMkLst>
      </pc:sldChg>
      <pc:sldChg chg="delSp modSp new del mod">
        <pc:chgData name="Dr. Gregor Hoch" userId="b25fbb76-d90b-4404-8e3a-ce8f6ab4a2fd" providerId="ADAL" clId="{3A06343C-843A-4B55-9D7E-5A84A5D9F65B}" dt="2025-09-09T18:04:59.551" v="56" actId="47"/>
        <pc:sldMkLst>
          <pc:docMk/>
          <pc:sldMk cId="258242613" sldId="2147376534"/>
        </pc:sldMkLst>
      </pc:sldChg>
      <pc:sldChg chg="addSp delSp modSp new mod ord setBg modClrScheme delDesignElem chgLayout">
        <pc:chgData name="Dr. Gregor Hoch" userId="b25fbb76-d90b-4404-8e3a-ce8f6ab4a2fd" providerId="ADAL" clId="{3A06343C-843A-4B55-9D7E-5A84A5D9F65B}" dt="2025-09-09T18:16:17.022" v="789" actId="20577"/>
        <pc:sldMkLst>
          <pc:docMk/>
          <pc:sldMk cId="2807294560" sldId="2147376534"/>
        </pc:sldMkLst>
        <pc:spChg chg="mod ord">
          <ac:chgData name="Dr. Gregor Hoch" userId="b25fbb76-d90b-4404-8e3a-ce8f6ab4a2fd" providerId="ADAL" clId="{3A06343C-843A-4B55-9D7E-5A84A5D9F65B}" dt="2025-09-09T18:05:42.662" v="111" actId="700"/>
          <ac:spMkLst>
            <pc:docMk/>
            <pc:sldMk cId="2807294560" sldId="2147376534"/>
            <ac:spMk id="4" creationId="{8C048FEC-ECFA-E03E-CD56-B580325E08AE}"/>
          </ac:spMkLst>
        </pc:spChg>
        <pc:spChg chg="mod ord">
          <ac:chgData name="Dr. Gregor Hoch" userId="b25fbb76-d90b-4404-8e3a-ce8f6ab4a2fd" providerId="ADAL" clId="{3A06343C-843A-4B55-9D7E-5A84A5D9F65B}" dt="2025-09-09T18:05:42.662" v="111" actId="700"/>
          <ac:spMkLst>
            <pc:docMk/>
            <pc:sldMk cId="2807294560" sldId="2147376534"/>
            <ac:spMk id="5" creationId="{C8BFE10C-8691-ED6F-5073-3EF718F0F990}"/>
          </ac:spMkLst>
        </pc:spChg>
        <pc:spChg chg="mod ord">
          <ac:chgData name="Dr. Gregor Hoch" userId="b25fbb76-d90b-4404-8e3a-ce8f6ab4a2fd" providerId="ADAL" clId="{3A06343C-843A-4B55-9D7E-5A84A5D9F65B}" dt="2025-09-09T18:05:42.662" v="111" actId="700"/>
          <ac:spMkLst>
            <pc:docMk/>
            <pc:sldMk cId="2807294560" sldId="2147376534"/>
            <ac:spMk id="6" creationId="{316BE621-E903-E204-C051-ACCB5A9BC953}"/>
          </ac:spMkLst>
        </pc:spChg>
        <pc:spChg chg="add mod ord">
          <ac:chgData name="Dr. Gregor Hoch" userId="b25fbb76-d90b-4404-8e3a-ce8f6ab4a2fd" providerId="ADAL" clId="{3A06343C-843A-4B55-9D7E-5A84A5D9F65B}" dt="2025-09-09T18:16:17.022" v="789" actId="20577"/>
          <ac:spMkLst>
            <pc:docMk/>
            <pc:sldMk cId="2807294560" sldId="2147376534"/>
            <ac:spMk id="12" creationId="{EE99CB85-3EDC-7AD6-8529-B478B4C38F85}"/>
          </ac:spMkLst>
        </pc:spChg>
        <pc:spChg chg="add mod ord">
          <ac:chgData name="Dr. Gregor Hoch" userId="b25fbb76-d90b-4404-8e3a-ce8f6ab4a2fd" providerId="ADAL" clId="{3A06343C-843A-4B55-9D7E-5A84A5D9F65B}" dt="2025-09-09T18:14:45.680" v="648" actId="20577"/>
          <ac:spMkLst>
            <pc:docMk/>
            <pc:sldMk cId="2807294560" sldId="2147376534"/>
            <ac:spMk id="14" creationId="{7000949C-B34A-1FE1-80DD-CDA9074326EC}"/>
          </ac:spMkLst>
        </pc:spChg>
      </pc:sldChg>
      <pc:sldChg chg="modSp new mod ord">
        <pc:chgData name="Dr. Gregor Hoch" userId="b25fbb76-d90b-4404-8e3a-ce8f6ab4a2fd" providerId="ADAL" clId="{3A06343C-843A-4B55-9D7E-5A84A5D9F65B}" dt="2025-09-09T18:15:50.851" v="754" actId="34807"/>
        <pc:sldMkLst>
          <pc:docMk/>
          <pc:sldMk cId="1414754604" sldId="2147376535"/>
        </pc:sldMkLst>
        <pc:spChg chg="mod">
          <ac:chgData name="Dr. Gregor Hoch" userId="b25fbb76-d90b-4404-8e3a-ce8f6ab4a2fd" providerId="ADAL" clId="{3A06343C-843A-4B55-9D7E-5A84A5D9F65B}" dt="2025-09-09T18:14:57.575" v="677" actId="20577"/>
          <ac:spMkLst>
            <pc:docMk/>
            <pc:sldMk cId="1414754604" sldId="2147376535"/>
            <ac:spMk id="2" creationId="{22287EBA-D89B-B91F-5B3C-6B79E36B9D59}"/>
          </ac:spMkLst>
        </pc:spChg>
        <pc:spChg chg="mod">
          <ac:chgData name="Dr. Gregor Hoch" userId="b25fbb76-d90b-4404-8e3a-ce8f6ab4a2fd" providerId="ADAL" clId="{3A06343C-843A-4B55-9D7E-5A84A5D9F65B}" dt="2025-09-09T18:15:50.851" v="754" actId="34807"/>
          <ac:spMkLst>
            <pc:docMk/>
            <pc:sldMk cId="1414754604" sldId="2147376535"/>
            <ac:spMk id="3" creationId="{742C5D12-3F3A-8D10-1A6E-2A2E798830E5}"/>
          </ac:spMkLst>
        </pc:spChg>
      </pc:sldChg>
      <pc:sldChg chg="add">
        <pc:chgData name="Dr. Gregor Hoch" userId="b25fbb76-d90b-4404-8e3a-ce8f6ab4a2fd" providerId="ADAL" clId="{3A06343C-843A-4B55-9D7E-5A84A5D9F65B}" dt="2025-09-09T18:14:28.616" v="643"/>
        <pc:sldMkLst>
          <pc:docMk/>
          <pc:sldMk cId="4247456463" sldId="2147376536"/>
        </pc:sldMkLst>
      </pc:sldChg>
    </pc:docChg>
  </pc:docChgLst>
  <pc:docChgLst>
    <pc:chgData name="Dr. Gregor Hoch" userId="b25fbb76-d90b-4404-8e3a-ce8f6ab4a2fd" providerId="ADAL" clId="{0AFE96EE-23E5-4EE9-870A-A3AB4D5CAE62}"/>
    <pc:docChg chg="custSel addSld delSld modSld sldOrd modSection">
      <pc:chgData name="Dr. Gregor Hoch" userId="b25fbb76-d90b-4404-8e3a-ce8f6ab4a2fd" providerId="ADAL" clId="{0AFE96EE-23E5-4EE9-870A-A3AB4D5CAE62}" dt="2025-09-12T12:58:19.363" v="383" actId="47"/>
      <pc:docMkLst>
        <pc:docMk/>
      </pc:docMkLst>
      <pc:sldChg chg="modSp mod">
        <pc:chgData name="Dr. Gregor Hoch" userId="b25fbb76-d90b-4404-8e3a-ce8f6ab4a2fd" providerId="ADAL" clId="{0AFE96EE-23E5-4EE9-870A-A3AB4D5CAE62}" dt="2025-09-11T16:01:32.161" v="381" actId="20577"/>
        <pc:sldMkLst>
          <pc:docMk/>
          <pc:sldMk cId="3497330673" sldId="2147376455"/>
        </pc:sldMkLst>
        <pc:spChg chg="mod">
          <ac:chgData name="Dr. Gregor Hoch" userId="b25fbb76-d90b-4404-8e3a-ce8f6ab4a2fd" providerId="ADAL" clId="{0AFE96EE-23E5-4EE9-870A-A3AB4D5CAE62}" dt="2025-09-11T16:01:32.161" v="381" actId="20577"/>
          <ac:spMkLst>
            <pc:docMk/>
            <pc:sldMk cId="3497330673" sldId="2147376455"/>
            <ac:spMk id="5" creationId="{7A6A75A7-8625-F2A0-00E3-E3A352D3737C}"/>
          </ac:spMkLst>
        </pc:spChg>
      </pc:sldChg>
      <pc:sldChg chg="modSp mod">
        <pc:chgData name="Dr. Gregor Hoch" userId="b25fbb76-d90b-4404-8e3a-ce8f6ab4a2fd" providerId="ADAL" clId="{0AFE96EE-23E5-4EE9-870A-A3AB4D5CAE62}" dt="2025-09-11T15:58:07.327" v="344" actId="20577"/>
        <pc:sldMkLst>
          <pc:docMk/>
          <pc:sldMk cId="1281955059" sldId="2147376477"/>
        </pc:sldMkLst>
        <pc:spChg chg="mod">
          <ac:chgData name="Dr. Gregor Hoch" userId="b25fbb76-d90b-4404-8e3a-ce8f6ab4a2fd" providerId="ADAL" clId="{0AFE96EE-23E5-4EE9-870A-A3AB4D5CAE62}" dt="2025-09-11T15:11:26.810" v="71" actId="27636"/>
          <ac:spMkLst>
            <pc:docMk/>
            <pc:sldMk cId="1281955059" sldId="2147376477"/>
            <ac:spMk id="2" creationId="{16A3AE54-7F76-3EA0-CBF1-225E4AECF8D5}"/>
          </ac:spMkLst>
        </pc:spChg>
        <pc:spChg chg="mod">
          <ac:chgData name="Dr. Gregor Hoch" userId="b25fbb76-d90b-4404-8e3a-ce8f6ab4a2fd" providerId="ADAL" clId="{0AFE96EE-23E5-4EE9-870A-A3AB4D5CAE62}" dt="2025-09-11T15:58:07.327" v="344" actId="20577"/>
          <ac:spMkLst>
            <pc:docMk/>
            <pc:sldMk cId="1281955059" sldId="2147376477"/>
            <ac:spMk id="3" creationId="{6DE686B6-3A30-55C7-4F37-06682A8AD259}"/>
          </ac:spMkLst>
        </pc:spChg>
      </pc:sldChg>
      <pc:sldChg chg="modSp mod">
        <pc:chgData name="Dr. Gregor Hoch" userId="b25fbb76-d90b-4404-8e3a-ce8f6ab4a2fd" providerId="ADAL" clId="{0AFE96EE-23E5-4EE9-870A-A3AB4D5CAE62}" dt="2025-09-11T15:58:27.516" v="363" actId="20577"/>
        <pc:sldMkLst>
          <pc:docMk/>
          <pc:sldMk cId="2664486855" sldId="2147376482"/>
        </pc:sldMkLst>
        <pc:spChg chg="mod">
          <ac:chgData name="Dr. Gregor Hoch" userId="b25fbb76-d90b-4404-8e3a-ce8f6ab4a2fd" providerId="ADAL" clId="{0AFE96EE-23E5-4EE9-870A-A3AB4D5CAE62}" dt="2025-09-11T15:58:27.516" v="363" actId="20577"/>
          <ac:spMkLst>
            <pc:docMk/>
            <pc:sldMk cId="2664486855" sldId="2147376482"/>
            <ac:spMk id="13" creationId="{83071B2A-C9B5-1CD3-1322-7A74BC05EFD4}"/>
          </ac:spMkLst>
        </pc:spChg>
      </pc:sldChg>
      <pc:sldChg chg="modNotesTx">
        <pc:chgData name="Dr. Gregor Hoch" userId="b25fbb76-d90b-4404-8e3a-ce8f6ab4a2fd" providerId="ADAL" clId="{0AFE96EE-23E5-4EE9-870A-A3AB4D5CAE62}" dt="2025-09-11T15:19:42.727" v="242" actId="20577"/>
        <pc:sldMkLst>
          <pc:docMk/>
          <pc:sldMk cId="3829218795" sldId="2147376500"/>
        </pc:sldMkLst>
      </pc:sldChg>
      <pc:sldChg chg="del">
        <pc:chgData name="Dr. Gregor Hoch" userId="b25fbb76-d90b-4404-8e3a-ce8f6ab4a2fd" providerId="ADAL" clId="{0AFE96EE-23E5-4EE9-870A-A3AB4D5CAE62}" dt="2025-09-11T15:55:26.200" v="263" actId="47"/>
        <pc:sldMkLst>
          <pc:docMk/>
          <pc:sldMk cId="530511868" sldId="2147376506"/>
        </pc:sldMkLst>
      </pc:sldChg>
      <pc:sldChg chg="modSp mod ord">
        <pc:chgData name="Dr. Gregor Hoch" userId="b25fbb76-d90b-4404-8e3a-ce8f6ab4a2fd" providerId="ADAL" clId="{0AFE96EE-23E5-4EE9-870A-A3AB4D5CAE62}" dt="2025-09-11T15:56:44.650" v="327"/>
        <pc:sldMkLst>
          <pc:docMk/>
          <pc:sldMk cId="2521848359" sldId="2147376508"/>
        </pc:sldMkLst>
        <pc:spChg chg="mod">
          <ac:chgData name="Dr. Gregor Hoch" userId="b25fbb76-d90b-4404-8e3a-ce8f6ab4a2fd" providerId="ADAL" clId="{0AFE96EE-23E5-4EE9-870A-A3AB4D5CAE62}" dt="2025-09-11T15:11:36.708" v="73" actId="20577"/>
          <ac:spMkLst>
            <pc:docMk/>
            <pc:sldMk cId="2521848359" sldId="2147376508"/>
            <ac:spMk id="23" creationId="{F3B9D525-B4F7-4DA9-C0BA-72BCE839B471}"/>
          </ac:spMkLst>
        </pc:spChg>
      </pc:sldChg>
      <pc:sldChg chg="del">
        <pc:chgData name="Dr. Gregor Hoch" userId="b25fbb76-d90b-4404-8e3a-ce8f6ab4a2fd" providerId="ADAL" clId="{0AFE96EE-23E5-4EE9-870A-A3AB4D5CAE62}" dt="2025-09-12T12:58:19.363" v="383" actId="47"/>
        <pc:sldMkLst>
          <pc:docMk/>
          <pc:sldMk cId="974673278" sldId="2147376523"/>
        </pc:sldMkLst>
      </pc:sldChg>
      <pc:sldChg chg="mod ord modShow">
        <pc:chgData name="Dr. Gregor Hoch" userId="b25fbb76-d90b-4404-8e3a-ce8f6ab4a2fd" providerId="ADAL" clId="{0AFE96EE-23E5-4EE9-870A-A3AB4D5CAE62}" dt="2025-09-11T15:57:10.274" v="330"/>
        <pc:sldMkLst>
          <pc:docMk/>
          <pc:sldMk cId="1901217551" sldId="2147376526"/>
        </pc:sldMkLst>
      </pc:sldChg>
      <pc:sldChg chg="ord">
        <pc:chgData name="Dr. Gregor Hoch" userId="b25fbb76-d90b-4404-8e3a-ce8f6ab4a2fd" providerId="ADAL" clId="{0AFE96EE-23E5-4EE9-870A-A3AB4D5CAE62}" dt="2025-09-11T15:57:10.274" v="330"/>
        <pc:sldMkLst>
          <pc:docMk/>
          <pc:sldMk cId="1462546119" sldId="2147376527"/>
        </pc:sldMkLst>
      </pc:sldChg>
      <pc:sldChg chg="modSp mod">
        <pc:chgData name="Dr. Gregor Hoch" userId="b25fbb76-d90b-4404-8e3a-ce8f6ab4a2fd" providerId="ADAL" clId="{0AFE96EE-23E5-4EE9-870A-A3AB4D5CAE62}" dt="2025-09-11T15:56:28.049" v="325" actId="20577"/>
        <pc:sldMkLst>
          <pc:docMk/>
          <pc:sldMk cId="4100072107" sldId="2147376531"/>
        </pc:sldMkLst>
        <pc:spChg chg="mod">
          <ac:chgData name="Dr. Gregor Hoch" userId="b25fbb76-d90b-4404-8e3a-ce8f6ab4a2fd" providerId="ADAL" clId="{0AFE96EE-23E5-4EE9-870A-A3AB4D5CAE62}" dt="2025-09-11T15:56:28.049" v="325" actId="20577"/>
          <ac:spMkLst>
            <pc:docMk/>
            <pc:sldMk cId="4100072107" sldId="2147376531"/>
            <ac:spMk id="23" creationId="{E8CBA102-3424-0B78-B829-B1F7F833DBC1}"/>
          </ac:spMkLst>
        </pc:spChg>
      </pc:sldChg>
      <pc:sldChg chg="del">
        <pc:chgData name="Dr. Gregor Hoch" userId="b25fbb76-d90b-4404-8e3a-ce8f6ab4a2fd" providerId="ADAL" clId="{0AFE96EE-23E5-4EE9-870A-A3AB4D5CAE62}" dt="2025-09-11T16:01:44.185" v="382" actId="47"/>
        <pc:sldMkLst>
          <pc:docMk/>
          <pc:sldMk cId="4014209942" sldId="2147376533"/>
        </pc:sldMkLst>
      </pc:sldChg>
      <pc:sldChg chg="ord">
        <pc:chgData name="Dr. Gregor Hoch" userId="b25fbb76-d90b-4404-8e3a-ce8f6ab4a2fd" providerId="ADAL" clId="{0AFE96EE-23E5-4EE9-870A-A3AB4D5CAE62}" dt="2025-09-11T15:57:48.874" v="332"/>
        <pc:sldMkLst>
          <pc:docMk/>
          <pc:sldMk cId="4247456463" sldId="2147376536"/>
        </pc:sldMkLst>
      </pc:sldChg>
      <pc:sldChg chg="addSp delSp modSp new del mod modClrScheme chgLayout">
        <pc:chgData name="Dr. Gregor Hoch" userId="b25fbb76-d90b-4404-8e3a-ce8f6ab4a2fd" providerId="ADAL" clId="{0AFE96EE-23E5-4EE9-870A-A3AB4D5CAE62}" dt="2025-09-11T15:18:43.766" v="119" actId="2696"/>
        <pc:sldMkLst>
          <pc:docMk/>
          <pc:sldMk cId="795265594" sldId="2147376537"/>
        </pc:sldMkLst>
        <pc:spChg chg="del mod ord">
          <ac:chgData name="Dr. Gregor Hoch" userId="b25fbb76-d90b-4404-8e3a-ce8f6ab4a2fd" providerId="ADAL" clId="{0AFE96EE-23E5-4EE9-870A-A3AB4D5CAE62}" dt="2025-09-11T15:18:08.588" v="75" actId="700"/>
          <ac:spMkLst>
            <pc:docMk/>
            <pc:sldMk cId="795265594" sldId="2147376537"/>
            <ac:spMk id="2" creationId="{FE4D1B93-EC43-84CC-6BB0-657B09AAE6F7}"/>
          </ac:spMkLst>
        </pc:spChg>
        <pc:spChg chg="mod ord">
          <ac:chgData name="Dr. Gregor Hoch" userId="b25fbb76-d90b-4404-8e3a-ce8f6ab4a2fd" providerId="ADAL" clId="{0AFE96EE-23E5-4EE9-870A-A3AB4D5CAE62}" dt="2025-09-11T15:18:08.588" v="75" actId="700"/>
          <ac:spMkLst>
            <pc:docMk/>
            <pc:sldMk cId="795265594" sldId="2147376537"/>
            <ac:spMk id="3" creationId="{5C08B677-6B02-9392-80B1-481EEAAC6F53}"/>
          </ac:spMkLst>
        </pc:spChg>
        <pc:spChg chg="mod ord">
          <ac:chgData name="Dr. Gregor Hoch" userId="b25fbb76-d90b-4404-8e3a-ce8f6ab4a2fd" providerId="ADAL" clId="{0AFE96EE-23E5-4EE9-870A-A3AB4D5CAE62}" dt="2025-09-11T15:18:08.588" v="75" actId="700"/>
          <ac:spMkLst>
            <pc:docMk/>
            <pc:sldMk cId="795265594" sldId="2147376537"/>
            <ac:spMk id="4" creationId="{571605D3-D0FF-223A-0F58-E1FE7C840C95}"/>
          </ac:spMkLst>
        </pc:spChg>
        <pc:spChg chg="mod ord">
          <ac:chgData name="Dr. Gregor Hoch" userId="b25fbb76-d90b-4404-8e3a-ce8f6ab4a2fd" providerId="ADAL" clId="{0AFE96EE-23E5-4EE9-870A-A3AB4D5CAE62}" dt="2025-09-11T15:18:08.588" v="75" actId="700"/>
          <ac:spMkLst>
            <pc:docMk/>
            <pc:sldMk cId="795265594" sldId="2147376537"/>
            <ac:spMk id="5" creationId="{3E30DEC0-2C14-4E7C-8953-BFD741DE519B}"/>
          </ac:spMkLst>
        </pc:spChg>
        <pc:spChg chg="del mod ord">
          <ac:chgData name="Dr. Gregor Hoch" userId="b25fbb76-d90b-4404-8e3a-ce8f6ab4a2fd" providerId="ADAL" clId="{0AFE96EE-23E5-4EE9-870A-A3AB4D5CAE62}" dt="2025-09-11T15:18:08.588" v="75" actId="700"/>
          <ac:spMkLst>
            <pc:docMk/>
            <pc:sldMk cId="795265594" sldId="2147376537"/>
            <ac:spMk id="6" creationId="{D00702E6-7712-4678-2F11-CEF4D21463A9}"/>
          </ac:spMkLst>
        </pc:spChg>
        <pc:spChg chg="add mod ord">
          <ac:chgData name="Dr. Gregor Hoch" userId="b25fbb76-d90b-4404-8e3a-ce8f6ab4a2fd" providerId="ADAL" clId="{0AFE96EE-23E5-4EE9-870A-A3AB4D5CAE62}" dt="2025-09-11T15:18:18.473" v="112" actId="20577"/>
          <ac:spMkLst>
            <pc:docMk/>
            <pc:sldMk cId="795265594" sldId="2147376537"/>
            <ac:spMk id="7" creationId="{75111A83-A272-2B07-78CC-7433D395398E}"/>
          </ac:spMkLst>
        </pc:spChg>
        <pc:spChg chg="add mod ord">
          <ac:chgData name="Dr. Gregor Hoch" userId="b25fbb76-d90b-4404-8e3a-ce8f6ab4a2fd" providerId="ADAL" clId="{0AFE96EE-23E5-4EE9-870A-A3AB4D5CAE62}" dt="2025-09-11T15:18:21.923" v="118" actId="20577"/>
          <ac:spMkLst>
            <pc:docMk/>
            <pc:sldMk cId="795265594" sldId="2147376537"/>
            <ac:spMk id="8" creationId="{AFE316A3-0C00-969B-3399-5CB3979322A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regor.hoch.SONNENBURG\OneDrive%20-%20Hotel%20Sonnenburg_old\Desktop\oft%20gebrauchte%20Excels\Verweilsauer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regor.hoch.SONNENBURG\OneDrive%20-%20Hotel%20Sonnenburg_old\Desktop\FBA%20Fritsch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0BD-0A48-8FD0-C7CBA8B4503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0BD-0A48-8FD0-C7CBA8B4503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0BD-0A48-8FD0-C7CBA8B4503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0BD-0A48-8FD0-C7CBA8B450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LT Std 35 Light" panose="020B040202020302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'FK Vk Sens'!$S$13:$S$16</c:f>
              <c:strCache>
                <c:ptCount val="4"/>
                <c:pt idx="0">
                  <c:v>Preis Logis</c:v>
                </c:pt>
                <c:pt idx="1">
                  <c:v>Menge Logis</c:v>
                </c:pt>
                <c:pt idx="2">
                  <c:v>Personalkosten</c:v>
                </c:pt>
                <c:pt idx="3">
                  <c:v>Variable Kosten</c:v>
                </c:pt>
              </c:strCache>
            </c:strRef>
          </c:cat>
          <c:val>
            <c:numRef>
              <c:f>'FK Vk Sens'!$T$13:$T$16</c:f>
              <c:numCache>
                <c:formatCode>0%</c:formatCode>
                <c:ptCount val="4"/>
                <c:pt idx="0">
                  <c:v>0.29391275051891097</c:v>
                </c:pt>
                <c:pt idx="1">
                  <c:v>0.18831724752997495</c:v>
                </c:pt>
                <c:pt idx="2">
                  <c:v>0.18264306343227468</c:v>
                </c:pt>
                <c:pt idx="3">
                  <c:v>0.32303980933829485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21-4B2D-8FFC-F41472E80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74853864"/>
        <c:axId val="874851704"/>
      </c:barChart>
      <c:catAx>
        <c:axId val="874853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LT Std 35 Light" panose="020B0402020203020204" pitchFamily="34" charset="0"/>
                <a:ea typeface="+mn-ea"/>
                <a:cs typeface="+mn-cs"/>
              </a:defRPr>
            </a:pPr>
            <a:endParaRPr lang="de-DE"/>
          </a:p>
        </c:txPr>
        <c:crossAx val="874851704"/>
        <c:crosses val="autoZero"/>
        <c:auto val="1"/>
        <c:lblAlgn val="ctr"/>
        <c:lblOffset val="100"/>
        <c:noMultiLvlLbl val="0"/>
      </c:catAx>
      <c:valAx>
        <c:axId val="8748517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74853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venir LT Std 35 Light" panose="020B0402020203020204" pitchFamily="34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81250021022041E-2"/>
          <c:y val="8.8130474176985801E-2"/>
          <c:w val="0.82217337634162668"/>
          <c:h val="0.80955868888481974"/>
        </c:manualLayout>
      </c:layout>
      <c:areaChart>
        <c:grouping val="standard"/>
        <c:varyColors val="0"/>
        <c:ser>
          <c:idx val="10"/>
          <c:order val="0"/>
          <c:tx>
            <c:strRef>
              <c:f>Tabelle2!$L$1</c:f>
              <c:strCache>
                <c:ptCount val="1"/>
                <c:pt idx="0">
                  <c:v>DB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numRef>
              <c:f>Tabelle2!$A$2:$A$125</c:f>
              <c:numCache>
                <c:formatCode>m/d/yyyy</c:formatCode>
                <c:ptCount val="124"/>
                <c:pt idx="0">
                  <c:v>44547</c:v>
                </c:pt>
                <c:pt idx="1">
                  <c:v>44548</c:v>
                </c:pt>
                <c:pt idx="2">
                  <c:v>44549</c:v>
                </c:pt>
                <c:pt idx="3">
                  <c:v>44550</c:v>
                </c:pt>
                <c:pt idx="4">
                  <c:v>44551</c:v>
                </c:pt>
                <c:pt idx="5">
                  <c:v>44552</c:v>
                </c:pt>
                <c:pt idx="6">
                  <c:v>44553</c:v>
                </c:pt>
                <c:pt idx="7">
                  <c:v>44554</c:v>
                </c:pt>
                <c:pt idx="8">
                  <c:v>44555</c:v>
                </c:pt>
                <c:pt idx="9">
                  <c:v>44556</c:v>
                </c:pt>
                <c:pt idx="10">
                  <c:v>44557</c:v>
                </c:pt>
                <c:pt idx="11">
                  <c:v>44558</c:v>
                </c:pt>
                <c:pt idx="12">
                  <c:v>44559</c:v>
                </c:pt>
                <c:pt idx="13">
                  <c:v>44560</c:v>
                </c:pt>
                <c:pt idx="14">
                  <c:v>44561</c:v>
                </c:pt>
                <c:pt idx="15">
                  <c:v>44562</c:v>
                </c:pt>
                <c:pt idx="16">
                  <c:v>44563</c:v>
                </c:pt>
                <c:pt idx="17">
                  <c:v>44564</c:v>
                </c:pt>
                <c:pt idx="18">
                  <c:v>44565</c:v>
                </c:pt>
                <c:pt idx="19">
                  <c:v>44566</c:v>
                </c:pt>
                <c:pt idx="20">
                  <c:v>44567</c:v>
                </c:pt>
                <c:pt idx="21">
                  <c:v>44568</c:v>
                </c:pt>
                <c:pt idx="22">
                  <c:v>44569</c:v>
                </c:pt>
                <c:pt idx="23">
                  <c:v>44570</c:v>
                </c:pt>
                <c:pt idx="24">
                  <c:v>44571</c:v>
                </c:pt>
                <c:pt idx="25">
                  <c:v>44572</c:v>
                </c:pt>
                <c:pt idx="26">
                  <c:v>44573</c:v>
                </c:pt>
                <c:pt idx="27">
                  <c:v>44574</c:v>
                </c:pt>
                <c:pt idx="28">
                  <c:v>44575</c:v>
                </c:pt>
                <c:pt idx="29">
                  <c:v>44576</c:v>
                </c:pt>
                <c:pt idx="30">
                  <c:v>44577</c:v>
                </c:pt>
                <c:pt idx="31">
                  <c:v>44578</c:v>
                </c:pt>
                <c:pt idx="32">
                  <c:v>44579</c:v>
                </c:pt>
                <c:pt idx="33">
                  <c:v>44580</c:v>
                </c:pt>
                <c:pt idx="34">
                  <c:v>44581</c:v>
                </c:pt>
                <c:pt idx="35">
                  <c:v>44582</c:v>
                </c:pt>
                <c:pt idx="36">
                  <c:v>44583</c:v>
                </c:pt>
                <c:pt idx="37">
                  <c:v>44584</c:v>
                </c:pt>
                <c:pt idx="38">
                  <c:v>44585</c:v>
                </c:pt>
                <c:pt idx="39">
                  <c:v>44586</c:v>
                </c:pt>
                <c:pt idx="40">
                  <c:v>44587</c:v>
                </c:pt>
                <c:pt idx="41">
                  <c:v>44588</c:v>
                </c:pt>
                <c:pt idx="42">
                  <c:v>44589</c:v>
                </c:pt>
                <c:pt idx="43">
                  <c:v>44590</c:v>
                </c:pt>
                <c:pt idx="44">
                  <c:v>44591</c:v>
                </c:pt>
                <c:pt idx="45">
                  <c:v>44592</c:v>
                </c:pt>
                <c:pt idx="46">
                  <c:v>44593</c:v>
                </c:pt>
                <c:pt idx="47">
                  <c:v>44594</c:v>
                </c:pt>
                <c:pt idx="48">
                  <c:v>44595</c:v>
                </c:pt>
                <c:pt idx="49">
                  <c:v>44596</c:v>
                </c:pt>
                <c:pt idx="50">
                  <c:v>44597</c:v>
                </c:pt>
                <c:pt idx="51">
                  <c:v>44598</c:v>
                </c:pt>
                <c:pt idx="52">
                  <c:v>44599</c:v>
                </c:pt>
                <c:pt idx="53">
                  <c:v>44600</c:v>
                </c:pt>
                <c:pt idx="54">
                  <c:v>44601</c:v>
                </c:pt>
                <c:pt idx="55">
                  <c:v>44602</c:v>
                </c:pt>
                <c:pt idx="56">
                  <c:v>44603</c:v>
                </c:pt>
                <c:pt idx="57">
                  <c:v>44604</c:v>
                </c:pt>
                <c:pt idx="58">
                  <c:v>44605</c:v>
                </c:pt>
                <c:pt idx="59">
                  <c:v>44606</c:v>
                </c:pt>
                <c:pt idx="60">
                  <c:v>44607</c:v>
                </c:pt>
                <c:pt idx="61">
                  <c:v>44608</c:v>
                </c:pt>
                <c:pt idx="62">
                  <c:v>44609</c:v>
                </c:pt>
                <c:pt idx="63">
                  <c:v>44610</c:v>
                </c:pt>
                <c:pt idx="64">
                  <c:v>44611</c:v>
                </c:pt>
                <c:pt idx="65">
                  <c:v>44612</c:v>
                </c:pt>
                <c:pt idx="66">
                  <c:v>44613</c:v>
                </c:pt>
                <c:pt idx="67">
                  <c:v>44614</c:v>
                </c:pt>
                <c:pt idx="68">
                  <c:v>44615</c:v>
                </c:pt>
                <c:pt idx="69">
                  <c:v>44616</c:v>
                </c:pt>
                <c:pt idx="70">
                  <c:v>44617</c:v>
                </c:pt>
                <c:pt idx="71">
                  <c:v>44618</c:v>
                </c:pt>
                <c:pt idx="72">
                  <c:v>44619</c:v>
                </c:pt>
                <c:pt idx="73">
                  <c:v>44620</c:v>
                </c:pt>
                <c:pt idx="74">
                  <c:v>44621</c:v>
                </c:pt>
                <c:pt idx="75">
                  <c:v>44622</c:v>
                </c:pt>
                <c:pt idx="76">
                  <c:v>44623</c:v>
                </c:pt>
                <c:pt idx="77">
                  <c:v>44624</c:v>
                </c:pt>
                <c:pt idx="78">
                  <c:v>44625</c:v>
                </c:pt>
                <c:pt idx="79">
                  <c:v>44626</c:v>
                </c:pt>
                <c:pt idx="80">
                  <c:v>44627</c:v>
                </c:pt>
                <c:pt idx="81">
                  <c:v>44628</c:v>
                </c:pt>
                <c:pt idx="82">
                  <c:v>44629</c:v>
                </c:pt>
                <c:pt idx="83">
                  <c:v>44630</c:v>
                </c:pt>
                <c:pt idx="84">
                  <c:v>44631</c:v>
                </c:pt>
                <c:pt idx="85">
                  <c:v>44632</c:v>
                </c:pt>
                <c:pt idx="86">
                  <c:v>44633</c:v>
                </c:pt>
                <c:pt idx="87">
                  <c:v>44634</c:v>
                </c:pt>
                <c:pt idx="88">
                  <c:v>44635</c:v>
                </c:pt>
                <c:pt idx="89">
                  <c:v>44636</c:v>
                </c:pt>
                <c:pt idx="90">
                  <c:v>44637</c:v>
                </c:pt>
                <c:pt idx="91">
                  <c:v>44638</c:v>
                </c:pt>
                <c:pt idx="92">
                  <c:v>44639</c:v>
                </c:pt>
                <c:pt idx="93">
                  <c:v>44640</c:v>
                </c:pt>
                <c:pt idx="94">
                  <c:v>44641</c:v>
                </c:pt>
                <c:pt idx="95">
                  <c:v>44642</c:v>
                </c:pt>
                <c:pt idx="96">
                  <c:v>44643</c:v>
                </c:pt>
                <c:pt idx="97">
                  <c:v>44644</c:v>
                </c:pt>
                <c:pt idx="98">
                  <c:v>44645</c:v>
                </c:pt>
                <c:pt idx="99">
                  <c:v>44646</c:v>
                </c:pt>
                <c:pt idx="100">
                  <c:v>44647</c:v>
                </c:pt>
                <c:pt idx="101">
                  <c:v>44648</c:v>
                </c:pt>
                <c:pt idx="102">
                  <c:v>44649</c:v>
                </c:pt>
                <c:pt idx="103">
                  <c:v>44650</c:v>
                </c:pt>
                <c:pt idx="104">
                  <c:v>44651</c:v>
                </c:pt>
                <c:pt idx="105">
                  <c:v>44652</c:v>
                </c:pt>
                <c:pt idx="106">
                  <c:v>44653</c:v>
                </c:pt>
                <c:pt idx="107">
                  <c:v>44654</c:v>
                </c:pt>
                <c:pt idx="108">
                  <c:v>44655</c:v>
                </c:pt>
                <c:pt idx="109">
                  <c:v>44656</c:v>
                </c:pt>
                <c:pt idx="110">
                  <c:v>44657</c:v>
                </c:pt>
                <c:pt idx="111">
                  <c:v>44658</c:v>
                </c:pt>
                <c:pt idx="112">
                  <c:v>44659</c:v>
                </c:pt>
                <c:pt idx="113">
                  <c:v>44660</c:v>
                </c:pt>
                <c:pt idx="114">
                  <c:v>44661</c:v>
                </c:pt>
                <c:pt idx="115">
                  <c:v>44662</c:v>
                </c:pt>
                <c:pt idx="116">
                  <c:v>44663</c:v>
                </c:pt>
                <c:pt idx="117">
                  <c:v>44664</c:v>
                </c:pt>
                <c:pt idx="118">
                  <c:v>44665</c:v>
                </c:pt>
                <c:pt idx="119">
                  <c:v>44666</c:v>
                </c:pt>
                <c:pt idx="120">
                  <c:v>44667</c:v>
                </c:pt>
                <c:pt idx="121">
                  <c:v>44668</c:v>
                </c:pt>
                <c:pt idx="122">
                  <c:v>44669</c:v>
                </c:pt>
                <c:pt idx="123">
                  <c:v>44670</c:v>
                </c:pt>
              </c:numCache>
            </c:numRef>
          </c:cat>
          <c:val>
            <c:numRef>
              <c:f>Tabelle2!$L$2:$L$125</c:f>
              <c:numCache>
                <c:formatCode>_-* #,##0_-;\-* #,##0_-;_-* "-"??_-;_-@_-</c:formatCode>
                <c:ptCount val="124"/>
                <c:pt idx="0">
                  <c:v>-1303.2217333333328</c:v>
                </c:pt>
                <c:pt idx="1">
                  <c:v>1007.0462666666667</c:v>
                </c:pt>
                <c:pt idx="2">
                  <c:v>2451.9190666666668</c:v>
                </c:pt>
                <c:pt idx="3">
                  <c:v>493.74266666666722</c:v>
                </c:pt>
                <c:pt idx="4">
                  <c:v>521.74566666666692</c:v>
                </c:pt>
                <c:pt idx="5">
                  <c:v>2901.0166666666673</c:v>
                </c:pt>
                <c:pt idx="6">
                  <c:v>7722.4444666666686</c:v>
                </c:pt>
                <c:pt idx="7">
                  <c:v>7683.0270666666656</c:v>
                </c:pt>
                <c:pt idx="8">
                  <c:v>8317.8628666666682</c:v>
                </c:pt>
                <c:pt idx="9">
                  <c:v>12653.39966666667</c:v>
                </c:pt>
                <c:pt idx="10">
                  <c:v>11965.321266666668</c:v>
                </c:pt>
                <c:pt idx="11">
                  <c:v>12376.100266666668</c:v>
                </c:pt>
                <c:pt idx="12">
                  <c:v>13030.886666666669</c:v>
                </c:pt>
                <c:pt idx="13">
                  <c:v>11761.370866666668</c:v>
                </c:pt>
                <c:pt idx="14">
                  <c:v>13623.254666666669</c:v>
                </c:pt>
                <c:pt idx="15">
                  <c:v>14509.740806451613</c:v>
                </c:pt>
                <c:pt idx="16">
                  <c:v>12284.777406451614</c:v>
                </c:pt>
                <c:pt idx="17">
                  <c:v>11623.176806451613</c:v>
                </c:pt>
                <c:pt idx="18">
                  <c:v>12631.391406451616</c:v>
                </c:pt>
                <c:pt idx="19">
                  <c:v>11272.036406451614</c:v>
                </c:pt>
                <c:pt idx="20">
                  <c:v>8047.0420064516138</c:v>
                </c:pt>
                <c:pt idx="21">
                  <c:v>10221.739406451614</c:v>
                </c:pt>
                <c:pt idx="22">
                  <c:v>3275.9868064516122</c:v>
                </c:pt>
                <c:pt idx="23">
                  <c:v>1515.4632064516125</c:v>
                </c:pt>
                <c:pt idx="24">
                  <c:v>1643.0798064516125</c:v>
                </c:pt>
                <c:pt idx="25">
                  <c:v>1351.6354064516124</c:v>
                </c:pt>
                <c:pt idx="26">
                  <c:v>594.49660645161248</c:v>
                </c:pt>
                <c:pt idx="27">
                  <c:v>3596.0328064516134</c:v>
                </c:pt>
                <c:pt idx="28">
                  <c:v>4665.8458064516126</c:v>
                </c:pt>
                <c:pt idx="29">
                  <c:v>8383.7586064516145</c:v>
                </c:pt>
                <c:pt idx="30">
                  <c:v>2883.0018064516121</c:v>
                </c:pt>
                <c:pt idx="31">
                  <c:v>3987.9108064516131</c:v>
                </c:pt>
                <c:pt idx="32">
                  <c:v>3092.9874064516121</c:v>
                </c:pt>
                <c:pt idx="33">
                  <c:v>3629.849606451613</c:v>
                </c:pt>
                <c:pt idx="34">
                  <c:v>3578.0748064516133</c:v>
                </c:pt>
                <c:pt idx="35">
                  <c:v>3436.6904064516134</c:v>
                </c:pt>
                <c:pt idx="36">
                  <c:v>3734.8178064516133</c:v>
                </c:pt>
                <c:pt idx="37">
                  <c:v>2903.2312064516123</c:v>
                </c:pt>
                <c:pt idx="38">
                  <c:v>3912.2494064516122</c:v>
                </c:pt>
                <c:pt idx="39">
                  <c:v>4737.1940064516129</c:v>
                </c:pt>
                <c:pt idx="40">
                  <c:v>5806.728206451613</c:v>
                </c:pt>
                <c:pt idx="41">
                  <c:v>6120.7226064516117</c:v>
                </c:pt>
                <c:pt idx="42">
                  <c:v>7069.5446064516136</c:v>
                </c:pt>
                <c:pt idx="43">
                  <c:v>5928.481806451613</c:v>
                </c:pt>
                <c:pt idx="44">
                  <c:v>2748.9482064516124</c:v>
                </c:pt>
                <c:pt idx="45">
                  <c:v>3506.5134064516133</c:v>
                </c:pt>
                <c:pt idx="46">
                  <c:v>3152.5035428571437</c:v>
                </c:pt>
                <c:pt idx="47">
                  <c:v>4391.9581428571428</c:v>
                </c:pt>
                <c:pt idx="48">
                  <c:v>4220.2993428571426</c:v>
                </c:pt>
                <c:pt idx="49">
                  <c:v>6611.6407428571429</c:v>
                </c:pt>
                <c:pt idx="50">
                  <c:v>7315.4795428571433</c:v>
                </c:pt>
                <c:pt idx="51">
                  <c:v>8250.3369428571423</c:v>
                </c:pt>
                <c:pt idx="52">
                  <c:v>7934.3581428571424</c:v>
                </c:pt>
                <c:pt idx="53">
                  <c:v>7338.9889428571432</c:v>
                </c:pt>
                <c:pt idx="54">
                  <c:v>6749.5893428571426</c:v>
                </c:pt>
                <c:pt idx="55">
                  <c:v>5429.504142857144</c:v>
                </c:pt>
                <c:pt idx="56">
                  <c:v>1024.8003428571433</c:v>
                </c:pt>
                <c:pt idx="57">
                  <c:v>5850.3691428571437</c:v>
                </c:pt>
                <c:pt idx="58">
                  <c:v>8482.0689428571422</c:v>
                </c:pt>
                <c:pt idx="59">
                  <c:v>10773.927942857143</c:v>
                </c:pt>
                <c:pt idx="60">
                  <c:v>16353.724542857144</c:v>
                </c:pt>
                <c:pt idx="61">
                  <c:v>11160.180742857143</c:v>
                </c:pt>
                <c:pt idx="62">
                  <c:v>12988.887342857146</c:v>
                </c:pt>
                <c:pt idx="63">
                  <c:v>12102.582142857143</c:v>
                </c:pt>
                <c:pt idx="64">
                  <c:v>13362.274342857145</c:v>
                </c:pt>
                <c:pt idx="65">
                  <c:v>9211.8525428571447</c:v>
                </c:pt>
                <c:pt idx="66">
                  <c:v>11016.647942857142</c:v>
                </c:pt>
                <c:pt idx="67">
                  <c:v>11088.914542857143</c:v>
                </c:pt>
                <c:pt idx="68">
                  <c:v>11136.417142857143</c:v>
                </c:pt>
                <c:pt idx="69">
                  <c:v>10179.649342857143</c:v>
                </c:pt>
                <c:pt idx="70">
                  <c:v>6903.700142857143</c:v>
                </c:pt>
                <c:pt idx="71">
                  <c:v>8548.3659428571427</c:v>
                </c:pt>
                <c:pt idx="72">
                  <c:v>7969.5525428571427</c:v>
                </c:pt>
                <c:pt idx="73">
                  <c:v>8974.8233428571439</c:v>
                </c:pt>
                <c:pt idx="74">
                  <c:v>8493.8316838709688</c:v>
                </c:pt>
                <c:pt idx="75">
                  <c:v>8653.0346838709684</c:v>
                </c:pt>
                <c:pt idx="76">
                  <c:v>9058.795283870968</c:v>
                </c:pt>
                <c:pt idx="77">
                  <c:v>5161.8928838709671</c:v>
                </c:pt>
                <c:pt idx="78">
                  <c:v>9363.8106838709682</c:v>
                </c:pt>
                <c:pt idx="79">
                  <c:v>6972.8054838709677</c:v>
                </c:pt>
                <c:pt idx="80">
                  <c:v>7620.7694838709685</c:v>
                </c:pt>
                <c:pt idx="81">
                  <c:v>8428.9204838709684</c:v>
                </c:pt>
                <c:pt idx="82">
                  <c:v>8915.6396838709697</c:v>
                </c:pt>
                <c:pt idx="83">
                  <c:v>9104.44468387097</c:v>
                </c:pt>
                <c:pt idx="84">
                  <c:v>5924.4272838709676</c:v>
                </c:pt>
                <c:pt idx="85">
                  <c:v>5654.1142838709675</c:v>
                </c:pt>
                <c:pt idx="86">
                  <c:v>6096.0614838709671</c:v>
                </c:pt>
                <c:pt idx="87">
                  <c:v>7510.3400838709686</c:v>
                </c:pt>
                <c:pt idx="88">
                  <c:v>8391.6678838709668</c:v>
                </c:pt>
                <c:pt idx="89">
                  <c:v>6599.5660838709682</c:v>
                </c:pt>
                <c:pt idx="90">
                  <c:v>6815.4884838709677</c:v>
                </c:pt>
                <c:pt idx="91">
                  <c:v>7574.1360838709679</c:v>
                </c:pt>
                <c:pt idx="92">
                  <c:v>7066.178883870969</c:v>
                </c:pt>
                <c:pt idx="93">
                  <c:v>5142.1144838709679</c:v>
                </c:pt>
                <c:pt idx="94">
                  <c:v>5318.0782838709692</c:v>
                </c:pt>
                <c:pt idx="95">
                  <c:v>5940.4992838709677</c:v>
                </c:pt>
                <c:pt idx="96">
                  <c:v>5449.9506838709685</c:v>
                </c:pt>
                <c:pt idx="97">
                  <c:v>5718.8942838709681</c:v>
                </c:pt>
                <c:pt idx="98">
                  <c:v>6555.1712838709682</c:v>
                </c:pt>
                <c:pt idx="99">
                  <c:v>2280.2078838709676</c:v>
                </c:pt>
                <c:pt idx="100">
                  <c:v>-739.08131612903196</c:v>
                </c:pt>
                <c:pt idx="101">
                  <c:v>-675.73631612903193</c:v>
                </c:pt>
                <c:pt idx="102">
                  <c:v>-1506.6423161290322</c:v>
                </c:pt>
                <c:pt idx="103">
                  <c:v>-927.53371612903254</c:v>
                </c:pt>
                <c:pt idx="104">
                  <c:v>-77.734916129032399</c:v>
                </c:pt>
                <c:pt idx="105">
                  <c:v>-2845.1305789473681</c:v>
                </c:pt>
                <c:pt idx="106">
                  <c:v>-2019.1527789473682</c:v>
                </c:pt>
                <c:pt idx="107">
                  <c:v>-4657.8307789473683</c:v>
                </c:pt>
                <c:pt idx="108">
                  <c:v>-4882.8387789473682</c:v>
                </c:pt>
                <c:pt idx="109">
                  <c:v>-4656.674578947368</c:v>
                </c:pt>
                <c:pt idx="110">
                  <c:v>-4734.0497789473684</c:v>
                </c:pt>
                <c:pt idx="111">
                  <c:v>-4785.1439789473679</c:v>
                </c:pt>
                <c:pt idx="112">
                  <c:v>-4869.8253789473683</c:v>
                </c:pt>
                <c:pt idx="113">
                  <c:v>-334.56117894736872</c:v>
                </c:pt>
                <c:pt idx="114">
                  <c:v>2178.1402210526317</c:v>
                </c:pt>
                <c:pt idx="115">
                  <c:v>2732.2306210526312</c:v>
                </c:pt>
                <c:pt idx="116">
                  <c:v>2914.7626210526314</c:v>
                </c:pt>
                <c:pt idx="117">
                  <c:v>2485.5500210526311</c:v>
                </c:pt>
                <c:pt idx="118">
                  <c:v>4362.8990210526317</c:v>
                </c:pt>
                <c:pt idx="119">
                  <c:v>2362.2056210526312</c:v>
                </c:pt>
                <c:pt idx="120">
                  <c:v>-710.18677894736879</c:v>
                </c:pt>
                <c:pt idx="121">
                  <c:v>-2455.0811789473682</c:v>
                </c:pt>
                <c:pt idx="122">
                  <c:v>-6851.9949789473685</c:v>
                </c:pt>
                <c:pt idx="123">
                  <c:v>-8586.8853789473687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AC-4122-8CED-F010BC143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0195584"/>
        <c:axId val="950197880"/>
      </c:areaChart>
      <c:lineChart>
        <c:grouping val="standard"/>
        <c:varyColors val="0"/>
        <c:ser>
          <c:idx val="0"/>
          <c:order val="1"/>
          <c:tx>
            <c:strRef>
              <c:f>Tabelle2!$M$1</c:f>
              <c:strCache>
                <c:ptCount val="1"/>
                <c:pt idx="0">
                  <c:v>Kumuliert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Tabelle2!$A$2:$A$125</c:f>
              <c:numCache>
                <c:formatCode>m/d/yyyy</c:formatCode>
                <c:ptCount val="124"/>
                <c:pt idx="0">
                  <c:v>44547</c:v>
                </c:pt>
                <c:pt idx="1">
                  <c:v>44548</c:v>
                </c:pt>
                <c:pt idx="2">
                  <c:v>44549</c:v>
                </c:pt>
                <c:pt idx="3">
                  <c:v>44550</c:v>
                </c:pt>
                <c:pt idx="4">
                  <c:v>44551</c:v>
                </c:pt>
                <c:pt idx="5">
                  <c:v>44552</c:v>
                </c:pt>
                <c:pt idx="6">
                  <c:v>44553</c:v>
                </c:pt>
                <c:pt idx="7">
                  <c:v>44554</c:v>
                </c:pt>
                <c:pt idx="8">
                  <c:v>44555</c:v>
                </c:pt>
                <c:pt idx="9">
                  <c:v>44556</c:v>
                </c:pt>
                <c:pt idx="10">
                  <c:v>44557</c:v>
                </c:pt>
                <c:pt idx="11">
                  <c:v>44558</c:v>
                </c:pt>
                <c:pt idx="12">
                  <c:v>44559</c:v>
                </c:pt>
                <c:pt idx="13">
                  <c:v>44560</c:v>
                </c:pt>
                <c:pt idx="14">
                  <c:v>44561</c:v>
                </c:pt>
                <c:pt idx="15">
                  <c:v>44562</c:v>
                </c:pt>
                <c:pt idx="16">
                  <c:v>44563</c:v>
                </c:pt>
                <c:pt idx="17">
                  <c:v>44564</c:v>
                </c:pt>
                <c:pt idx="18">
                  <c:v>44565</c:v>
                </c:pt>
                <c:pt idx="19">
                  <c:v>44566</c:v>
                </c:pt>
                <c:pt idx="20">
                  <c:v>44567</c:v>
                </c:pt>
                <c:pt idx="21">
                  <c:v>44568</c:v>
                </c:pt>
                <c:pt idx="22">
                  <c:v>44569</c:v>
                </c:pt>
                <c:pt idx="23">
                  <c:v>44570</c:v>
                </c:pt>
                <c:pt idx="24">
                  <c:v>44571</c:v>
                </c:pt>
                <c:pt idx="25">
                  <c:v>44572</c:v>
                </c:pt>
                <c:pt idx="26">
                  <c:v>44573</c:v>
                </c:pt>
                <c:pt idx="27">
                  <c:v>44574</c:v>
                </c:pt>
                <c:pt idx="28">
                  <c:v>44575</c:v>
                </c:pt>
                <c:pt idx="29">
                  <c:v>44576</c:v>
                </c:pt>
                <c:pt idx="30">
                  <c:v>44577</c:v>
                </c:pt>
                <c:pt idx="31">
                  <c:v>44578</c:v>
                </c:pt>
                <c:pt idx="32">
                  <c:v>44579</c:v>
                </c:pt>
                <c:pt idx="33">
                  <c:v>44580</c:v>
                </c:pt>
                <c:pt idx="34">
                  <c:v>44581</c:v>
                </c:pt>
                <c:pt idx="35">
                  <c:v>44582</c:v>
                </c:pt>
                <c:pt idx="36">
                  <c:v>44583</c:v>
                </c:pt>
                <c:pt idx="37">
                  <c:v>44584</c:v>
                </c:pt>
                <c:pt idx="38">
                  <c:v>44585</c:v>
                </c:pt>
                <c:pt idx="39">
                  <c:v>44586</c:v>
                </c:pt>
                <c:pt idx="40">
                  <c:v>44587</c:v>
                </c:pt>
                <c:pt idx="41">
                  <c:v>44588</c:v>
                </c:pt>
                <c:pt idx="42">
                  <c:v>44589</c:v>
                </c:pt>
                <c:pt idx="43">
                  <c:v>44590</c:v>
                </c:pt>
                <c:pt idx="44">
                  <c:v>44591</c:v>
                </c:pt>
                <c:pt idx="45">
                  <c:v>44592</c:v>
                </c:pt>
                <c:pt idx="46">
                  <c:v>44593</c:v>
                </c:pt>
                <c:pt idx="47">
                  <c:v>44594</c:v>
                </c:pt>
                <c:pt idx="48">
                  <c:v>44595</c:v>
                </c:pt>
                <c:pt idx="49">
                  <c:v>44596</c:v>
                </c:pt>
                <c:pt idx="50">
                  <c:v>44597</c:v>
                </c:pt>
                <c:pt idx="51">
                  <c:v>44598</c:v>
                </c:pt>
                <c:pt idx="52">
                  <c:v>44599</c:v>
                </c:pt>
                <c:pt idx="53">
                  <c:v>44600</c:v>
                </c:pt>
                <c:pt idx="54">
                  <c:v>44601</c:v>
                </c:pt>
                <c:pt idx="55">
                  <c:v>44602</c:v>
                </c:pt>
                <c:pt idx="56">
                  <c:v>44603</c:v>
                </c:pt>
                <c:pt idx="57">
                  <c:v>44604</c:v>
                </c:pt>
                <c:pt idx="58">
                  <c:v>44605</c:v>
                </c:pt>
                <c:pt idx="59">
                  <c:v>44606</c:v>
                </c:pt>
                <c:pt idx="60">
                  <c:v>44607</c:v>
                </c:pt>
                <c:pt idx="61">
                  <c:v>44608</c:v>
                </c:pt>
                <c:pt idx="62">
                  <c:v>44609</c:v>
                </c:pt>
                <c:pt idx="63">
                  <c:v>44610</c:v>
                </c:pt>
                <c:pt idx="64">
                  <c:v>44611</c:v>
                </c:pt>
                <c:pt idx="65">
                  <c:v>44612</c:v>
                </c:pt>
                <c:pt idx="66">
                  <c:v>44613</c:v>
                </c:pt>
                <c:pt idx="67">
                  <c:v>44614</c:v>
                </c:pt>
                <c:pt idx="68">
                  <c:v>44615</c:v>
                </c:pt>
                <c:pt idx="69">
                  <c:v>44616</c:v>
                </c:pt>
                <c:pt idx="70">
                  <c:v>44617</c:v>
                </c:pt>
                <c:pt idx="71">
                  <c:v>44618</c:v>
                </c:pt>
                <c:pt idx="72">
                  <c:v>44619</c:v>
                </c:pt>
                <c:pt idx="73">
                  <c:v>44620</c:v>
                </c:pt>
                <c:pt idx="74">
                  <c:v>44621</c:v>
                </c:pt>
                <c:pt idx="75">
                  <c:v>44622</c:v>
                </c:pt>
                <c:pt idx="76">
                  <c:v>44623</c:v>
                </c:pt>
                <c:pt idx="77">
                  <c:v>44624</c:v>
                </c:pt>
                <c:pt idx="78">
                  <c:v>44625</c:v>
                </c:pt>
                <c:pt idx="79">
                  <c:v>44626</c:v>
                </c:pt>
                <c:pt idx="80">
                  <c:v>44627</c:v>
                </c:pt>
                <c:pt idx="81">
                  <c:v>44628</c:v>
                </c:pt>
                <c:pt idx="82">
                  <c:v>44629</c:v>
                </c:pt>
                <c:pt idx="83">
                  <c:v>44630</c:v>
                </c:pt>
                <c:pt idx="84">
                  <c:v>44631</c:v>
                </c:pt>
                <c:pt idx="85">
                  <c:v>44632</c:v>
                </c:pt>
                <c:pt idx="86">
                  <c:v>44633</c:v>
                </c:pt>
                <c:pt idx="87">
                  <c:v>44634</c:v>
                </c:pt>
                <c:pt idx="88">
                  <c:v>44635</c:v>
                </c:pt>
                <c:pt idx="89">
                  <c:v>44636</c:v>
                </c:pt>
                <c:pt idx="90">
                  <c:v>44637</c:v>
                </c:pt>
                <c:pt idx="91">
                  <c:v>44638</c:v>
                </c:pt>
                <c:pt idx="92">
                  <c:v>44639</c:v>
                </c:pt>
                <c:pt idx="93">
                  <c:v>44640</c:v>
                </c:pt>
                <c:pt idx="94">
                  <c:v>44641</c:v>
                </c:pt>
                <c:pt idx="95">
                  <c:v>44642</c:v>
                </c:pt>
                <c:pt idx="96">
                  <c:v>44643</c:v>
                </c:pt>
                <c:pt idx="97">
                  <c:v>44644</c:v>
                </c:pt>
                <c:pt idx="98">
                  <c:v>44645</c:v>
                </c:pt>
                <c:pt idx="99">
                  <c:v>44646</c:v>
                </c:pt>
                <c:pt idx="100">
                  <c:v>44647</c:v>
                </c:pt>
                <c:pt idx="101">
                  <c:v>44648</c:v>
                </c:pt>
                <c:pt idx="102">
                  <c:v>44649</c:v>
                </c:pt>
                <c:pt idx="103">
                  <c:v>44650</c:v>
                </c:pt>
                <c:pt idx="104">
                  <c:v>44651</c:v>
                </c:pt>
                <c:pt idx="105">
                  <c:v>44652</c:v>
                </c:pt>
                <c:pt idx="106">
                  <c:v>44653</c:v>
                </c:pt>
                <c:pt idx="107">
                  <c:v>44654</c:v>
                </c:pt>
                <c:pt idx="108">
                  <c:v>44655</c:v>
                </c:pt>
                <c:pt idx="109">
                  <c:v>44656</c:v>
                </c:pt>
                <c:pt idx="110">
                  <c:v>44657</c:v>
                </c:pt>
                <c:pt idx="111">
                  <c:v>44658</c:v>
                </c:pt>
                <c:pt idx="112">
                  <c:v>44659</c:v>
                </c:pt>
                <c:pt idx="113">
                  <c:v>44660</c:v>
                </c:pt>
                <c:pt idx="114">
                  <c:v>44661</c:v>
                </c:pt>
                <c:pt idx="115">
                  <c:v>44662</c:v>
                </c:pt>
                <c:pt idx="116">
                  <c:v>44663</c:v>
                </c:pt>
                <c:pt idx="117">
                  <c:v>44664</c:v>
                </c:pt>
                <c:pt idx="118">
                  <c:v>44665</c:v>
                </c:pt>
                <c:pt idx="119">
                  <c:v>44666</c:v>
                </c:pt>
                <c:pt idx="120">
                  <c:v>44667</c:v>
                </c:pt>
                <c:pt idx="121">
                  <c:v>44668</c:v>
                </c:pt>
                <c:pt idx="122">
                  <c:v>44669</c:v>
                </c:pt>
                <c:pt idx="123">
                  <c:v>44670</c:v>
                </c:pt>
              </c:numCache>
            </c:numRef>
          </c:cat>
          <c:val>
            <c:numRef>
              <c:f>Tabelle2!$M$2:$M$125</c:f>
              <c:numCache>
                <c:formatCode>_-* #,##0_-;\-* #,##0_-;_-* "-"??_-;_-@_-</c:formatCode>
                <c:ptCount val="124"/>
                <c:pt idx="1">
                  <c:v>1007.0462666666667</c:v>
                </c:pt>
                <c:pt idx="2">
                  <c:v>3458.9653333333335</c:v>
                </c:pt>
                <c:pt idx="3">
                  <c:v>3952.7080000000005</c:v>
                </c:pt>
                <c:pt idx="4">
                  <c:v>4474.4536666666672</c:v>
                </c:pt>
                <c:pt idx="5">
                  <c:v>7375.4703333333346</c:v>
                </c:pt>
                <c:pt idx="6">
                  <c:v>15097.914800000002</c:v>
                </c:pt>
                <c:pt idx="7">
                  <c:v>22780.941866666668</c:v>
                </c:pt>
                <c:pt idx="8">
                  <c:v>31098.804733333338</c:v>
                </c:pt>
                <c:pt idx="9">
                  <c:v>43752.20440000001</c:v>
                </c:pt>
                <c:pt idx="10">
                  <c:v>55717.525666666676</c:v>
                </c:pt>
                <c:pt idx="11">
                  <c:v>68093.625933333344</c:v>
                </c:pt>
                <c:pt idx="12">
                  <c:v>81124.512600000016</c:v>
                </c:pt>
                <c:pt idx="13">
                  <c:v>92885.883466666681</c:v>
                </c:pt>
                <c:pt idx="14">
                  <c:v>106509.13813333336</c:v>
                </c:pt>
                <c:pt idx="15">
                  <c:v>121018.87893978498</c:v>
                </c:pt>
                <c:pt idx="16">
                  <c:v>133303.65634623659</c:v>
                </c:pt>
                <c:pt idx="17">
                  <c:v>144926.8331526882</c:v>
                </c:pt>
                <c:pt idx="18">
                  <c:v>157558.22455913981</c:v>
                </c:pt>
                <c:pt idx="19">
                  <c:v>168830.26096559141</c:v>
                </c:pt>
                <c:pt idx="20">
                  <c:v>176877.30297204302</c:v>
                </c:pt>
                <c:pt idx="21">
                  <c:v>187099.04237849463</c:v>
                </c:pt>
                <c:pt idx="22">
                  <c:v>190375.02918494624</c:v>
                </c:pt>
                <c:pt idx="23">
                  <c:v>191890.49239139786</c:v>
                </c:pt>
                <c:pt idx="24">
                  <c:v>193533.57219784945</c:v>
                </c:pt>
                <c:pt idx="25">
                  <c:v>194885.20760430107</c:v>
                </c:pt>
                <c:pt idx="26">
                  <c:v>195479.70421075268</c:v>
                </c:pt>
                <c:pt idx="27">
                  <c:v>199075.73701720429</c:v>
                </c:pt>
                <c:pt idx="28">
                  <c:v>203741.58282365589</c:v>
                </c:pt>
                <c:pt idx="29">
                  <c:v>212125.34143010751</c:v>
                </c:pt>
                <c:pt idx="30">
                  <c:v>215008.34323655913</c:v>
                </c:pt>
                <c:pt idx="31">
                  <c:v>218996.25404301073</c:v>
                </c:pt>
                <c:pt idx="32">
                  <c:v>222089.24144946234</c:v>
                </c:pt>
                <c:pt idx="33">
                  <c:v>225719.09105591394</c:v>
                </c:pt>
                <c:pt idx="34">
                  <c:v>229297.16586236557</c:v>
                </c:pt>
                <c:pt idx="35">
                  <c:v>232733.85626881718</c:v>
                </c:pt>
                <c:pt idx="36">
                  <c:v>236468.67407526879</c:v>
                </c:pt>
                <c:pt idx="37">
                  <c:v>239371.90528172039</c:v>
                </c:pt>
                <c:pt idx="38">
                  <c:v>243284.15468817201</c:v>
                </c:pt>
                <c:pt idx="39">
                  <c:v>248021.34869462362</c:v>
                </c:pt>
                <c:pt idx="40">
                  <c:v>253828.07690107523</c:v>
                </c:pt>
                <c:pt idx="41">
                  <c:v>259948.79950752683</c:v>
                </c:pt>
                <c:pt idx="42">
                  <c:v>267018.34411397844</c:v>
                </c:pt>
                <c:pt idx="43">
                  <c:v>272946.82592043007</c:v>
                </c:pt>
                <c:pt idx="44">
                  <c:v>275695.77412688168</c:v>
                </c:pt>
                <c:pt idx="45">
                  <c:v>279202.28753333329</c:v>
                </c:pt>
                <c:pt idx="46">
                  <c:v>282354.79107619042</c:v>
                </c:pt>
                <c:pt idx="47">
                  <c:v>286746.74921904755</c:v>
                </c:pt>
                <c:pt idx="48">
                  <c:v>290967.0485619047</c:v>
                </c:pt>
                <c:pt idx="49">
                  <c:v>297578.68930476182</c:v>
                </c:pt>
                <c:pt idx="50">
                  <c:v>304894.16884761897</c:v>
                </c:pt>
                <c:pt idx="51">
                  <c:v>313144.50579047611</c:v>
                </c:pt>
                <c:pt idx="52">
                  <c:v>321078.86393333325</c:v>
                </c:pt>
                <c:pt idx="53">
                  <c:v>328417.85287619039</c:v>
                </c:pt>
                <c:pt idx="54">
                  <c:v>335167.44221904752</c:v>
                </c:pt>
                <c:pt idx="55">
                  <c:v>340596.94636190467</c:v>
                </c:pt>
                <c:pt idx="56">
                  <c:v>341621.74670476181</c:v>
                </c:pt>
                <c:pt idx="57">
                  <c:v>347472.11584761896</c:v>
                </c:pt>
                <c:pt idx="58">
                  <c:v>355954.18479047611</c:v>
                </c:pt>
                <c:pt idx="59">
                  <c:v>366728.11273333326</c:v>
                </c:pt>
                <c:pt idx="60">
                  <c:v>383081.8372761904</c:v>
                </c:pt>
                <c:pt idx="61">
                  <c:v>394242.01801904757</c:v>
                </c:pt>
                <c:pt idx="62">
                  <c:v>407230.9053619047</c:v>
                </c:pt>
                <c:pt idx="63">
                  <c:v>419333.48750476184</c:v>
                </c:pt>
                <c:pt idx="64">
                  <c:v>432695.76184761897</c:v>
                </c:pt>
                <c:pt idx="65">
                  <c:v>441907.61439047614</c:v>
                </c:pt>
                <c:pt idx="66">
                  <c:v>452924.26233333326</c:v>
                </c:pt>
                <c:pt idx="67">
                  <c:v>464013.17687619041</c:v>
                </c:pt>
                <c:pt idx="68">
                  <c:v>475149.59401904757</c:v>
                </c:pt>
                <c:pt idx="69">
                  <c:v>485329.24336190469</c:v>
                </c:pt>
                <c:pt idx="70">
                  <c:v>492232.94350476185</c:v>
                </c:pt>
                <c:pt idx="71">
                  <c:v>500781.30944761902</c:v>
                </c:pt>
                <c:pt idx="72">
                  <c:v>508750.86199047614</c:v>
                </c:pt>
                <c:pt idx="73">
                  <c:v>517725.68533333327</c:v>
                </c:pt>
                <c:pt idx="74">
                  <c:v>526219.5170172042</c:v>
                </c:pt>
                <c:pt idx="75">
                  <c:v>534872.55170107516</c:v>
                </c:pt>
                <c:pt idx="76">
                  <c:v>543931.34698494617</c:v>
                </c:pt>
                <c:pt idx="77">
                  <c:v>549093.23986881715</c:v>
                </c:pt>
                <c:pt idx="78">
                  <c:v>558457.05055268807</c:v>
                </c:pt>
                <c:pt idx="79">
                  <c:v>565429.8560365591</c:v>
                </c:pt>
                <c:pt idx="80">
                  <c:v>573050.62552043004</c:v>
                </c:pt>
                <c:pt idx="81">
                  <c:v>581479.54600430105</c:v>
                </c:pt>
                <c:pt idx="82">
                  <c:v>590395.185688172</c:v>
                </c:pt>
                <c:pt idx="83">
                  <c:v>599499.630372043</c:v>
                </c:pt>
                <c:pt idx="84">
                  <c:v>605424.05765591399</c:v>
                </c:pt>
                <c:pt idx="85">
                  <c:v>611078.17193978501</c:v>
                </c:pt>
                <c:pt idx="86">
                  <c:v>617174.23342365597</c:v>
                </c:pt>
                <c:pt idx="87">
                  <c:v>624684.57350752689</c:v>
                </c:pt>
                <c:pt idx="88">
                  <c:v>633076.2413913979</c:v>
                </c:pt>
                <c:pt idx="89">
                  <c:v>639675.80747526884</c:v>
                </c:pt>
                <c:pt idx="90">
                  <c:v>646491.29595913982</c:v>
                </c:pt>
                <c:pt idx="91">
                  <c:v>654065.43204301083</c:v>
                </c:pt>
                <c:pt idx="92">
                  <c:v>661131.61092688178</c:v>
                </c:pt>
                <c:pt idx="93">
                  <c:v>666273.7254107527</c:v>
                </c:pt>
                <c:pt idx="94">
                  <c:v>671591.80369462364</c:v>
                </c:pt>
                <c:pt idx="95">
                  <c:v>677532.30297849455</c:v>
                </c:pt>
                <c:pt idx="96">
                  <c:v>682982.25366236549</c:v>
                </c:pt>
                <c:pt idx="97">
                  <c:v>688701.14794623642</c:v>
                </c:pt>
                <c:pt idx="98">
                  <c:v>695256.31923010736</c:v>
                </c:pt>
                <c:pt idx="99">
                  <c:v>697536.52711397829</c:v>
                </c:pt>
                <c:pt idx="100">
                  <c:v>696797.44579784921</c:v>
                </c:pt>
                <c:pt idx="101">
                  <c:v>696121.70948172023</c:v>
                </c:pt>
                <c:pt idx="102">
                  <c:v>694615.06716559117</c:v>
                </c:pt>
                <c:pt idx="103">
                  <c:v>693687.53344946215</c:v>
                </c:pt>
                <c:pt idx="104">
                  <c:v>693609.79853333312</c:v>
                </c:pt>
                <c:pt idx="105">
                  <c:v>690764.66795438575</c:v>
                </c:pt>
                <c:pt idx="106">
                  <c:v>688745.51517543837</c:v>
                </c:pt>
                <c:pt idx="107">
                  <c:v>684087.68439649104</c:v>
                </c:pt>
                <c:pt idx="108">
                  <c:v>679204.84561754367</c:v>
                </c:pt>
                <c:pt idx="109">
                  <c:v>674548.17103859631</c:v>
                </c:pt>
                <c:pt idx="110">
                  <c:v>669814.12125964893</c:v>
                </c:pt>
                <c:pt idx="111">
                  <c:v>665028.97728070151</c:v>
                </c:pt>
                <c:pt idx="112">
                  <c:v>660159.15190175408</c:v>
                </c:pt>
                <c:pt idx="113">
                  <c:v>659824.59072280675</c:v>
                </c:pt>
                <c:pt idx="114">
                  <c:v>662002.73094385944</c:v>
                </c:pt>
                <c:pt idx="115">
                  <c:v>664734.96156491211</c:v>
                </c:pt>
                <c:pt idx="116">
                  <c:v>667649.72418596479</c:v>
                </c:pt>
                <c:pt idx="117">
                  <c:v>670135.27420701738</c:v>
                </c:pt>
                <c:pt idx="118">
                  <c:v>674498.17322807002</c:v>
                </c:pt>
                <c:pt idx="119">
                  <c:v>676860.37884912267</c:v>
                </c:pt>
                <c:pt idx="120">
                  <c:v>676150.19207017531</c:v>
                </c:pt>
                <c:pt idx="121">
                  <c:v>673695.11089122796</c:v>
                </c:pt>
                <c:pt idx="122">
                  <c:v>666843.11591228063</c:v>
                </c:pt>
                <c:pt idx="123">
                  <c:v>658256.23053333326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AC-4122-8CED-F010BC143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0197552"/>
        <c:axId val="950201816"/>
      </c:lineChart>
      <c:dateAx>
        <c:axId val="95019558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50197880"/>
        <c:crosses val="autoZero"/>
        <c:auto val="1"/>
        <c:lblOffset val="100"/>
        <c:baseTimeUnit val="days"/>
      </c:dateAx>
      <c:valAx>
        <c:axId val="950197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50195584"/>
        <c:crosses val="autoZero"/>
        <c:crossBetween val="between"/>
      </c:valAx>
      <c:valAx>
        <c:axId val="950201816"/>
        <c:scaling>
          <c:orientation val="minMax"/>
        </c:scaling>
        <c:delete val="0"/>
        <c:axPos val="r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50197552"/>
        <c:crosses val="max"/>
        <c:crossBetween val="between"/>
      </c:valAx>
      <c:dateAx>
        <c:axId val="95019755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950201816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740773880537663E-2"/>
          <c:y val="9.2260428785759893E-2"/>
          <c:w val="0.86738208860256105"/>
          <c:h val="0.82350565459751879"/>
        </c:manualLayout>
      </c:layout>
      <c:barChart>
        <c:barDir val="col"/>
        <c:grouping val="clustered"/>
        <c:varyColors val="0"/>
        <c:ser>
          <c:idx val="0"/>
          <c:order val="0"/>
          <c:tx>
            <c:v>Deckungsbeitrag</c:v>
          </c:tx>
          <c:spPr>
            <a:solidFill>
              <a:srgbClr val="153832"/>
            </a:solidFill>
            <a:ln>
              <a:noFill/>
            </a:ln>
            <a:effectLst/>
          </c:spPr>
          <c:invertIfNegative val="1"/>
          <c:dLbls>
            <c:delete val="1"/>
          </c:dLbls>
          <c:cat>
            <c:numRef>
              <c:f>Tabelle1!$A$4:$A$49</c:f>
              <c:numCache>
                <c:formatCode>h:mm</c:formatCode>
                <c:ptCount val="46"/>
                <c:pt idx="0">
                  <c:v>0.45833333333333331</c:v>
                </c:pt>
                <c:pt idx="1">
                  <c:v>0.46875</c:v>
                </c:pt>
                <c:pt idx="2">
                  <c:v>0.47916666666666702</c:v>
                </c:pt>
                <c:pt idx="3">
                  <c:v>0.48958333333333298</c:v>
                </c:pt>
                <c:pt idx="4">
                  <c:v>0.5</c:v>
                </c:pt>
                <c:pt idx="5">
                  <c:v>0.51041666666666696</c:v>
                </c:pt>
                <c:pt idx="6">
                  <c:v>0.52083333333333304</c:v>
                </c:pt>
                <c:pt idx="7">
                  <c:v>0.53125</c:v>
                </c:pt>
                <c:pt idx="8">
                  <c:v>0.54166666666666696</c:v>
                </c:pt>
                <c:pt idx="9">
                  <c:v>0.55208333333333304</c:v>
                </c:pt>
                <c:pt idx="10">
                  <c:v>0.5625</c:v>
                </c:pt>
                <c:pt idx="11">
                  <c:v>0.57291666666666696</c:v>
                </c:pt>
                <c:pt idx="12">
                  <c:v>0.58333333333333304</c:v>
                </c:pt>
                <c:pt idx="13">
                  <c:v>0.59375</c:v>
                </c:pt>
                <c:pt idx="14">
                  <c:v>0.60416666666666696</c:v>
                </c:pt>
                <c:pt idx="15">
                  <c:v>0.61458333333333404</c:v>
                </c:pt>
                <c:pt idx="16">
                  <c:v>0.625000000000001</c:v>
                </c:pt>
                <c:pt idx="17">
                  <c:v>0.63541666666666796</c:v>
                </c:pt>
                <c:pt idx="18">
                  <c:v>0.64583333333333504</c:v>
                </c:pt>
                <c:pt idx="19">
                  <c:v>0.656250000000002</c:v>
                </c:pt>
                <c:pt idx="20">
                  <c:v>0.66666666666666896</c:v>
                </c:pt>
                <c:pt idx="21">
                  <c:v>0.67708333333333603</c:v>
                </c:pt>
                <c:pt idx="22">
                  <c:v>0.687500000000003</c:v>
                </c:pt>
                <c:pt idx="23">
                  <c:v>0.69791666666666996</c:v>
                </c:pt>
                <c:pt idx="24">
                  <c:v>0.70833333333333703</c:v>
                </c:pt>
                <c:pt idx="25">
                  <c:v>0.718750000000004</c:v>
                </c:pt>
                <c:pt idx="26">
                  <c:v>0.72916666666667096</c:v>
                </c:pt>
                <c:pt idx="27">
                  <c:v>0.73958333333333803</c:v>
                </c:pt>
                <c:pt idx="28">
                  <c:v>0.750000000000006</c:v>
                </c:pt>
                <c:pt idx="29">
                  <c:v>0.76041666666667296</c:v>
                </c:pt>
                <c:pt idx="30">
                  <c:v>0.77083333333334003</c:v>
                </c:pt>
                <c:pt idx="31">
                  <c:v>0.78125000000000699</c:v>
                </c:pt>
                <c:pt idx="32">
                  <c:v>0.79166666666667396</c:v>
                </c:pt>
                <c:pt idx="33">
                  <c:v>0.80208333333334103</c:v>
                </c:pt>
                <c:pt idx="34">
                  <c:v>0.81250000000000799</c:v>
                </c:pt>
                <c:pt idx="35">
                  <c:v>0.82291666666667496</c:v>
                </c:pt>
                <c:pt idx="36">
                  <c:v>0.83333333333334203</c:v>
                </c:pt>
                <c:pt idx="37">
                  <c:v>0.84375000000000899</c:v>
                </c:pt>
                <c:pt idx="38">
                  <c:v>0.85416666666667596</c:v>
                </c:pt>
                <c:pt idx="39">
                  <c:v>0.86458333333334303</c:v>
                </c:pt>
                <c:pt idx="40">
                  <c:v>0.87500000000000999</c:v>
                </c:pt>
                <c:pt idx="41">
                  <c:v>0.88541666666667795</c:v>
                </c:pt>
                <c:pt idx="42">
                  <c:v>0.89583333333334603</c:v>
                </c:pt>
                <c:pt idx="43">
                  <c:v>0.90625000000001399</c:v>
                </c:pt>
                <c:pt idx="44">
                  <c:v>0.91666666666668195</c:v>
                </c:pt>
                <c:pt idx="45">
                  <c:v>0.92708333333335002</c:v>
                </c:pt>
              </c:numCache>
            </c:numRef>
          </c:cat>
          <c:val>
            <c:numRef>
              <c:f>Tabelle1!$BK$4:$BK$48</c:f>
              <c:numCache>
                <c:formatCode>_-* #,##0_-;\-* #,##0_-;_-* "-"??_-;_-@_-</c:formatCode>
                <c:ptCount val="45"/>
                <c:pt idx="0">
                  <c:v>-411.01307456631667</c:v>
                </c:pt>
                <c:pt idx="1">
                  <c:v>-327.53481369675148</c:v>
                </c:pt>
                <c:pt idx="2">
                  <c:v>-179.16524847936017</c:v>
                </c:pt>
                <c:pt idx="3">
                  <c:v>50.726055868466119</c:v>
                </c:pt>
                <c:pt idx="4">
                  <c:v>3125.0804036945538</c:v>
                </c:pt>
                <c:pt idx="5">
                  <c:v>3238.5521428249876</c:v>
                </c:pt>
                <c:pt idx="6">
                  <c:v>2370.8347515206401</c:v>
                </c:pt>
                <c:pt idx="7">
                  <c:v>2323.2260558684661</c:v>
                </c:pt>
                <c:pt idx="8">
                  <c:v>2225.3999689119446</c:v>
                </c:pt>
                <c:pt idx="9">
                  <c:v>1647.8999689119441</c:v>
                </c:pt>
                <c:pt idx="10">
                  <c:v>2848.5521428249876</c:v>
                </c:pt>
                <c:pt idx="11">
                  <c:v>1967.4651863032486</c:v>
                </c:pt>
                <c:pt idx="12">
                  <c:v>761.1382195220267</c:v>
                </c:pt>
                <c:pt idx="13">
                  <c:v>606.16301627570351</c:v>
                </c:pt>
                <c:pt idx="14">
                  <c:v>445.0760597539645</c:v>
                </c:pt>
                <c:pt idx="15">
                  <c:v>-123.08480981125297</c:v>
                </c:pt>
                <c:pt idx="16">
                  <c:v>-245.25002720255736</c:v>
                </c:pt>
                <c:pt idx="17">
                  <c:v>-69.891304347826065</c:v>
                </c:pt>
                <c:pt idx="18">
                  <c:v>-177.49999999999994</c:v>
                </c:pt>
                <c:pt idx="19">
                  <c:v>446.95652173913049</c:v>
                </c:pt>
                <c:pt idx="20">
                  <c:v>81.739130434782624</c:v>
                </c:pt>
                <c:pt idx="21">
                  <c:v>-198.36956521739125</c:v>
                </c:pt>
                <c:pt idx="22">
                  <c:v>-328.1521739130435</c:v>
                </c:pt>
                <c:pt idx="23">
                  <c:v>-294.23913043478257</c:v>
                </c:pt>
                <c:pt idx="24">
                  <c:v>-278.26086956521738</c:v>
                </c:pt>
                <c:pt idx="25">
                  <c:v>-419.78260869565219</c:v>
                </c:pt>
                <c:pt idx="26">
                  <c:v>-294.74953754780694</c:v>
                </c:pt>
                <c:pt idx="27">
                  <c:v>-235.07562450432869</c:v>
                </c:pt>
                <c:pt idx="28">
                  <c:v>1402.9158181914192</c:v>
                </c:pt>
                <c:pt idx="29">
                  <c:v>-288.17113833031999</c:v>
                </c:pt>
                <c:pt idx="30">
                  <c:v>249.36193281752514</c:v>
                </c:pt>
                <c:pt idx="31">
                  <c:v>2961.101063252308</c:v>
                </c:pt>
                <c:pt idx="32">
                  <c:v>2287.731498034917</c:v>
                </c:pt>
                <c:pt idx="33">
                  <c:v>2971.6662806436125</c:v>
                </c:pt>
                <c:pt idx="34">
                  <c:v>2161.5358458610035</c:v>
                </c:pt>
                <c:pt idx="35">
                  <c:v>1821.4271502088295</c:v>
                </c:pt>
                <c:pt idx="36">
                  <c:v>1094.253237165351</c:v>
                </c:pt>
                <c:pt idx="37">
                  <c:v>919.1445415131775</c:v>
                </c:pt>
                <c:pt idx="38">
                  <c:v>1165.3401936870905</c:v>
                </c:pt>
                <c:pt idx="39">
                  <c:v>107.51410673056876</c:v>
                </c:pt>
                <c:pt idx="40">
                  <c:v>327.94888933926438</c:v>
                </c:pt>
                <c:pt idx="41">
                  <c:v>-10.52368220511795</c:v>
                </c:pt>
                <c:pt idx="42">
                  <c:v>-181.17206323470606</c:v>
                </c:pt>
                <c:pt idx="43">
                  <c:v>465.13228459138099</c:v>
                </c:pt>
                <c:pt idx="44">
                  <c:v>272.74098024355499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4B7B-48BF-817A-E8668945BBE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69"/>
        <c:axId val="660548328"/>
        <c:axId val="660543408"/>
      </c:barChart>
      <c:lineChart>
        <c:grouping val="standard"/>
        <c:varyColors val="0"/>
        <c:ser>
          <c:idx val="1"/>
          <c:order val="1"/>
          <c:tx>
            <c:v>Kumuliert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Tabelle1!$A$4:$A$49</c:f>
              <c:numCache>
                <c:formatCode>h:mm</c:formatCode>
                <c:ptCount val="46"/>
                <c:pt idx="0">
                  <c:v>0.45833333333333331</c:v>
                </c:pt>
                <c:pt idx="1">
                  <c:v>0.46875</c:v>
                </c:pt>
                <c:pt idx="2">
                  <c:v>0.47916666666666702</c:v>
                </c:pt>
                <c:pt idx="3">
                  <c:v>0.48958333333333298</c:v>
                </c:pt>
                <c:pt idx="4">
                  <c:v>0.5</c:v>
                </c:pt>
                <c:pt idx="5">
                  <c:v>0.51041666666666696</c:v>
                </c:pt>
                <c:pt idx="6">
                  <c:v>0.52083333333333304</c:v>
                </c:pt>
                <c:pt idx="7">
                  <c:v>0.53125</c:v>
                </c:pt>
                <c:pt idx="8">
                  <c:v>0.54166666666666696</c:v>
                </c:pt>
                <c:pt idx="9">
                  <c:v>0.55208333333333304</c:v>
                </c:pt>
                <c:pt idx="10">
                  <c:v>0.5625</c:v>
                </c:pt>
                <c:pt idx="11">
                  <c:v>0.57291666666666696</c:v>
                </c:pt>
                <c:pt idx="12">
                  <c:v>0.58333333333333304</c:v>
                </c:pt>
                <c:pt idx="13">
                  <c:v>0.59375</c:v>
                </c:pt>
                <c:pt idx="14">
                  <c:v>0.60416666666666696</c:v>
                </c:pt>
                <c:pt idx="15">
                  <c:v>0.61458333333333404</c:v>
                </c:pt>
                <c:pt idx="16">
                  <c:v>0.625000000000001</c:v>
                </c:pt>
                <c:pt idx="17">
                  <c:v>0.63541666666666796</c:v>
                </c:pt>
                <c:pt idx="18">
                  <c:v>0.64583333333333504</c:v>
                </c:pt>
                <c:pt idx="19">
                  <c:v>0.656250000000002</c:v>
                </c:pt>
                <c:pt idx="20">
                  <c:v>0.66666666666666896</c:v>
                </c:pt>
                <c:pt idx="21">
                  <c:v>0.67708333333333603</c:v>
                </c:pt>
                <c:pt idx="22">
                  <c:v>0.687500000000003</c:v>
                </c:pt>
                <c:pt idx="23">
                  <c:v>0.69791666666666996</c:v>
                </c:pt>
                <c:pt idx="24">
                  <c:v>0.70833333333333703</c:v>
                </c:pt>
                <c:pt idx="25">
                  <c:v>0.718750000000004</c:v>
                </c:pt>
                <c:pt idx="26">
                  <c:v>0.72916666666667096</c:v>
                </c:pt>
                <c:pt idx="27">
                  <c:v>0.73958333333333803</c:v>
                </c:pt>
                <c:pt idx="28">
                  <c:v>0.750000000000006</c:v>
                </c:pt>
                <c:pt idx="29">
                  <c:v>0.76041666666667296</c:v>
                </c:pt>
                <c:pt idx="30">
                  <c:v>0.77083333333334003</c:v>
                </c:pt>
                <c:pt idx="31">
                  <c:v>0.78125000000000699</c:v>
                </c:pt>
                <c:pt idx="32">
                  <c:v>0.79166666666667396</c:v>
                </c:pt>
                <c:pt idx="33">
                  <c:v>0.80208333333334103</c:v>
                </c:pt>
                <c:pt idx="34">
                  <c:v>0.81250000000000799</c:v>
                </c:pt>
                <c:pt idx="35">
                  <c:v>0.82291666666667496</c:v>
                </c:pt>
                <c:pt idx="36">
                  <c:v>0.83333333333334203</c:v>
                </c:pt>
                <c:pt idx="37">
                  <c:v>0.84375000000000899</c:v>
                </c:pt>
                <c:pt idx="38">
                  <c:v>0.85416666666667596</c:v>
                </c:pt>
                <c:pt idx="39">
                  <c:v>0.86458333333334303</c:v>
                </c:pt>
                <c:pt idx="40">
                  <c:v>0.87500000000000999</c:v>
                </c:pt>
                <c:pt idx="41">
                  <c:v>0.88541666666667795</c:v>
                </c:pt>
                <c:pt idx="42">
                  <c:v>0.89583333333334603</c:v>
                </c:pt>
                <c:pt idx="43">
                  <c:v>0.90625000000001399</c:v>
                </c:pt>
                <c:pt idx="44">
                  <c:v>0.91666666666668195</c:v>
                </c:pt>
                <c:pt idx="45">
                  <c:v>0.92708333333335002</c:v>
                </c:pt>
              </c:numCache>
            </c:numRef>
          </c:cat>
          <c:val>
            <c:numRef>
              <c:f>Tabelle1!$BL$4:$BL$48</c:f>
              <c:numCache>
                <c:formatCode>_-* #,##0_-;\-* #,##0_-;_-* "-"??_-;_-@_-</c:formatCode>
                <c:ptCount val="45"/>
                <c:pt idx="0">
                  <c:v>-411.01307456631667</c:v>
                </c:pt>
                <c:pt idx="1">
                  <c:v>-738.54788826306822</c:v>
                </c:pt>
                <c:pt idx="2">
                  <c:v>-917.71313674242833</c:v>
                </c:pt>
                <c:pt idx="3">
                  <c:v>-866.98708087396221</c:v>
                </c:pt>
                <c:pt idx="4">
                  <c:v>2258.0933228205913</c:v>
                </c:pt>
                <c:pt idx="5">
                  <c:v>5496.645465645579</c:v>
                </c:pt>
                <c:pt idx="6">
                  <c:v>7867.4802171662195</c:v>
                </c:pt>
                <c:pt idx="7">
                  <c:v>10190.706273034686</c:v>
                </c:pt>
                <c:pt idx="8">
                  <c:v>12416.106241946631</c:v>
                </c:pt>
                <c:pt idx="9">
                  <c:v>14064.006210858575</c:v>
                </c:pt>
                <c:pt idx="10">
                  <c:v>16912.558353683562</c:v>
                </c:pt>
                <c:pt idx="11">
                  <c:v>18880.023539986811</c:v>
                </c:pt>
                <c:pt idx="12">
                  <c:v>19641.161759508839</c:v>
                </c:pt>
                <c:pt idx="13">
                  <c:v>20247.324775784542</c:v>
                </c:pt>
                <c:pt idx="14">
                  <c:v>20692.400835538505</c:v>
                </c:pt>
                <c:pt idx="15">
                  <c:v>20569.31602572725</c:v>
                </c:pt>
                <c:pt idx="16">
                  <c:v>20324.065998524693</c:v>
                </c:pt>
                <c:pt idx="17">
                  <c:v>20254.174694176865</c:v>
                </c:pt>
                <c:pt idx="18">
                  <c:v>20076.674694176865</c:v>
                </c:pt>
                <c:pt idx="19">
                  <c:v>20523.631215915997</c:v>
                </c:pt>
                <c:pt idx="20">
                  <c:v>20605.370346350781</c:v>
                </c:pt>
                <c:pt idx="21">
                  <c:v>20407.000781133389</c:v>
                </c:pt>
                <c:pt idx="22">
                  <c:v>20078.848607220345</c:v>
                </c:pt>
                <c:pt idx="23">
                  <c:v>19784.609476785561</c:v>
                </c:pt>
                <c:pt idx="24">
                  <c:v>19506.348607220345</c:v>
                </c:pt>
                <c:pt idx="25">
                  <c:v>19086.565998524693</c:v>
                </c:pt>
                <c:pt idx="26">
                  <c:v>18791.816460976886</c:v>
                </c:pt>
                <c:pt idx="27">
                  <c:v>18556.740836472556</c:v>
                </c:pt>
                <c:pt idx="28">
                  <c:v>19959.656654663977</c:v>
                </c:pt>
                <c:pt idx="29">
                  <c:v>19671.485516333658</c:v>
                </c:pt>
                <c:pt idx="30">
                  <c:v>19920.847449151184</c:v>
                </c:pt>
                <c:pt idx="31">
                  <c:v>22881.948512403491</c:v>
                </c:pt>
                <c:pt idx="32">
                  <c:v>25169.680010438409</c:v>
                </c:pt>
                <c:pt idx="33">
                  <c:v>28141.346291082024</c:v>
                </c:pt>
                <c:pt idx="34">
                  <c:v>30302.882136943026</c:v>
                </c:pt>
                <c:pt idx="35">
                  <c:v>32124.309287151857</c:v>
                </c:pt>
                <c:pt idx="36">
                  <c:v>33218.562524317211</c:v>
                </c:pt>
                <c:pt idx="37">
                  <c:v>34137.707065830386</c:v>
                </c:pt>
                <c:pt idx="38">
                  <c:v>35303.04725951748</c:v>
                </c:pt>
                <c:pt idx="39">
                  <c:v>35410.561366248046</c:v>
                </c:pt>
                <c:pt idx="40">
                  <c:v>35738.510255587309</c:v>
                </c:pt>
                <c:pt idx="41">
                  <c:v>35727.986573382193</c:v>
                </c:pt>
                <c:pt idx="42">
                  <c:v>35546.814510147487</c:v>
                </c:pt>
                <c:pt idx="43">
                  <c:v>36011.946794738869</c:v>
                </c:pt>
                <c:pt idx="44">
                  <c:v>36284.687774982427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7B-48BF-817A-E8668945BB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9474512"/>
        <c:axId val="599469920"/>
      </c:lineChart>
      <c:catAx>
        <c:axId val="599474512"/>
        <c:scaling>
          <c:orientation val="minMax"/>
        </c:scaling>
        <c:delete val="0"/>
        <c:axPos val="b"/>
        <c:numFmt formatCode="h:mm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9469920"/>
        <c:crossesAt val="0"/>
        <c:auto val="1"/>
        <c:lblAlgn val="ctr"/>
        <c:lblOffset val="100"/>
        <c:noMultiLvlLbl val="0"/>
      </c:catAx>
      <c:valAx>
        <c:axId val="59946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-* #,##0_-;\-* #,##0_-;_-* &quot;-&quot;??_-;_-@_-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9474512"/>
        <c:crosses val="autoZero"/>
        <c:crossBetween val="between"/>
      </c:valAx>
      <c:valAx>
        <c:axId val="660543408"/>
        <c:scaling>
          <c:orientation val="minMax"/>
        </c:scaling>
        <c:delete val="0"/>
        <c:axPos val="r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60548328"/>
        <c:crosses val="max"/>
        <c:crossBetween val="between"/>
      </c:valAx>
      <c:catAx>
        <c:axId val="660548328"/>
        <c:scaling>
          <c:orientation val="minMax"/>
        </c:scaling>
        <c:delete val="1"/>
        <c:axPos val="b"/>
        <c:numFmt formatCode="h:mm" sourceLinked="1"/>
        <c:majorTickMark val="out"/>
        <c:minorTickMark val="none"/>
        <c:tickLblPos val="nextTo"/>
        <c:crossAx val="6605434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151305066458515E-2"/>
          <c:y val="3.9319865319865317E-2"/>
          <c:w val="0.92890506033684561"/>
          <c:h val="0.79000869809203145"/>
        </c:manualLayout>
      </c:layout>
      <c:lineChart>
        <c:grouping val="standard"/>
        <c:varyColors val="0"/>
        <c:ser>
          <c:idx val="0"/>
          <c:order val="0"/>
          <c:tx>
            <c:strRef>
              <c:f>'FP FC 3Mo'!$D$66</c:f>
              <c:strCache>
                <c:ptCount val="1"/>
                <c:pt idx="0">
                  <c:v>KREDITRAHMEN Über(+)/Unterdeckung(-)</c:v>
                </c:pt>
              </c:strCache>
            </c:strRef>
          </c:tx>
          <c:spPr>
            <a:ln w="22225" cap="rnd">
              <a:solidFill>
                <a:schemeClr val="accent1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'FP FC 3Mo'!$L$24:$AB$24</c:f>
              <c:strCache>
                <c:ptCount val="17"/>
                <c:pt idx="0">
                  <c:v> KW 24 </c:v>
                </c:pt>
                <c:pt idx="1">
                  <c:v> KW 25 </c:v>
                </c:pt>
                <c:pt idx="2">
                  <c:v> KW 26 </c:v>
                </c:pt>
                <c:pt idx="3">
                  <c:v> KW 27 </c:v>
                </c:pt>
                <c:pt idx="4">
                  <c:v> KW 28 </c:v>
                </c:pt>
                <c:pt idx="5">
                  <c:v> KW 29 </c:v>
                </c:pt>
                <c:pt idx="6">
                  <c:v> KW 30 </c:v>
                </c:pt>
                <c:pt idx="7">
                  <c:v> KW 31 </c:v>
                </c:pt>
                <c:pt idx="8">
                  <c:v> KW 32 </c:v>
                </c:pt>
                <c:pt idx="9">
                  <c:v> KW 33 </c:v>
                </c:pt>
                <c:pt idx="10">
                  <c:v> KW 34 </c:v>
                </c:pt>
                <c:pt idx="11">
                  <c:v> KW 35 </c:v>
                </c:pt>
                <c:pt idx="12">
                  <c:v> KW 36 </c:v>
                </c:pt>
                <c:pt idx="13">
                  <c:v> KW 37 </c:v>
                </c:pt>
                <c:pt idx="14">
                  <c:v> KW 38 </c:v>
                </c:pt>
                <c:pt idx="15">
                  <c:v> KW 39 </c:v>
                </c:pt>
                <c:pt idx="16">
                  <c:v> KW 40 </c:v>
                </c:pt>
              </c:strCache>
            </c:strRef>
          </c:cat>
          <c:val>
            <c:numRef>
              <c:f>'FP FC 3Mo'!$L$66:$AB$66</c:f>
              <c:numCache>
                <c:formatCode>#,##0</c:formatCode>
                <c:ptCount val="17"/>
                <c:pt idx="0">
                  <c:v>55883.578020543559</c:v>
                </c:pt>
                <c:pt idx="1">
                  <c:v>120988.56054086842</c:v>
                </c:pt>
                <c:pt idx="2">
                  <c:v>125041.95430243417</c:v>
                </c:pt>
                <c:pt idx="3">
                  <c:v>67890.700140380708</c:v>
                </c:pt>
                <c:pt idx="4">
                  <c:v>330820.67967942159</c:v>
                </c:pt>
                <c:pt idx="5">
                  <c:v>299714.98495278647</c:v>
                </c:pt>
                <c:pt idx="6">
                  <c:v>362644.96449182736</c:v>
                </c:pt>
                <c:pt idx="7">
                  <c:v>574504.7588447188</c:v>
                </c:pt>
                <c:pt idx="8">
                  <c:v>651365.10908794799</c:v>
                </c:pt>
                <c:pt idx="9">
                  <c:v>649837.47177187388</c:v>
                </c:pt>
                <c:pt idx="10">
                  <c:v>726697.82201510307</c:v>
                </c:pt>
                <c:pt idx="11">
                  <c:v>803558.17225833226</c:v>
                </c:pt>
                <c:pt idx="12">
                  <c:v>752516.1851459709</c:v>
                </c:pt>
                <c:pt idx="13">
                  <c:v>818233.79587134277</c:v>
                </c:pt>
                <c:pt idx="14">
                  <c:v>809459.18371554813</c:v>
                </c:pt>
                <c:pt idx="15">
                  <c:v>875176.79444092</c:v>
                </c:pt>
                <c:pt idx="1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C9-4706-BA39-8E6763F273BE}"/>
            </c:ext>
          </c:extLst>
        </c:ser>
        <c:ser>
          <c:idx val="1"/>
          <c:order val="1"/>
          <c:tx>
            <c:v>Rahmen</c:v>
          </c:tx>
          <c:spPr>
            <a:ln w="22225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'FP FC 3Mo'!$L$64:$AB$64</c:f>
              <c:numCache>
                <c:formatCode>#,##0</c:formatCode>
                <c:ptCount val="17"/>
                <c:pt idx="0">
                  <c:v>250000</c:v>
                </c:pt>
                <c:pt idx="1">
                  <c:v>250000</c:v>
                </c:pt>
                <c:pt idx="2">
                  <c:v>250000</c:v>
                </c:pt>
                <c:pt idx="3">
                  <c:v>250000</c:v>
                </c:pt>
                <c:pt idx="4">
                  <c:v>250000</c:v>
                </c:pt>
                <c:pt idx="5">
                  <c:v>250000</c:v>
                </c:pt>
                <c:pt idx="6">
                  <c:v>250000</c:v>
                </c:pt>
                <c:pt idx="7">
                  <c:v>250000</c:v>
                </c:pt>
                <c:pt idx="8">
                  <c:v>250000</c:v>
                </c:pt>
                <c:pt idx="9">
                  <c:v>250000</c:v>
                </c:pt>
                <c:pt idx="10">
                  <c:v>250000</c:v>
                </c:pt>
                <c:pt idx="11">
                  <c:v>250000</c:v>
                </c:pt>
                <c:pt idx="12">
                  <c:v>250000</c:v>
                </c:pt>
                <c:pt idx="13">
                  <c:v>250000</c:v>
                </c:pt>
                <c:pt idx="14">
                  <c:v>250000</c:v>
                </c:pt>
                <c:pt idx="15">
                  <c:v>250000</c:v>
                </c:pt>
                <c:pt idx="16">
                  <c:v>250000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C9-4706-BA39-8E6763F273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575200"/>
        <c:axId val="97575592"/>
      </c:lineChart>
      <c:dateAx>
        <c:axId val="97575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de-DE"/>
          </a:p>
        </c:txPr>
        <c:crossAx val="97575592"/>
        <c:crosses val="autoZero"/>
        <c:auto val="0"/>
        <c:lblOffset val="100"/>
        <c:baseTimeUnit val="months"/>
      </c:dateAx>
      <c:valAx>
        <c:axId val="97575592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97575200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5D04BD-EA9C-43AE-AD75-07698FD17FD1}" type="doc">
      <dgm:prSet loTypeId="urn:microsoft.com/office/officeart/2005/8/layout/hProcess9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de-AT"/>
        </a:p>
      </dgm:t>
    </dgm:pt>
    <dgm:pt modelId="{7464FAF5-90B3-4CFA-8275-9482D06D8602}">
      <dgm:prSet/>
      <dgm:spPr/>
      <dgm:t>
        <a:bodyPr/>
        <a:lstStyle/>
        <a:p>
          <a:r>
            <a:rPr lang="de-DE" dirty="0"/>
            <a:t>Überschuldungsstatus zu Liquidationswerten</a:t>
          </a:r>
          <a:endParaRPr lang="de-AT" dirty="0"/>
        </a:p>
      </dgm:t>
    </dgm:pt>
    <dgm:pt modelId="{8C470B35-53E7-4DF9-8C0E-2E68B8D06654}" type="parTrans" cxnId="{7DE60D00-D8F1-4159-9A20-C7196570ED85}">
      <dgm:prSet/>
      <dgm:spPr/>
      <dgm:t>
        <a:bodyPr/>
        <a:lstStyle/>
        <a:p>
          <a:endParaRPr lang="de-AT"/>
        </a:p>
      </dgm:t>
    </dgm:pt>
    <dgm:pt modelId="{B3DA43B9-75CF-4864-8C02-1275AE21968A}" type="sibTrans" cxnId="{7DE60D00-D8F1-4159-9A20-C7196570ED85}">
      <dgm:prSet/>
      <dgm:spPr/>
      <dgm:t>
        <a:bodyPr/>
        <a:lstStyle/>
        <a:p>
          <a:endParaRPr lang="de-AT"/>
        </a:p>
      </dgm:t>
    </dgm:pt>
    <dgm:pt modelId="{72AE3FEA-F6A1-4582-8338-7F09532FF7A0}">
      <dgm:prSet/>
      <dgm:spPr/>
      <dgm:t>
        <a:bodyPr/>
        <a:lstStyle/>
        <a:p>
          <a:r>
            <a:rPr lang="de-AT" dirty="0"/>
            <a:t>Wenn nein hat man 60 Tage Zeit, um Gegenmaßnahmen einzuleiten</a:t>
          </a:r>
        </a:p>
        <a:p>
          <a:r>
            <a:rPr lang="de-AT" dirty="0"/>
            <a:t>-&gt; Fortbestehensprognose</a:t>
          </a:r>
        </a:p>
      </dgm:t>
    </dgm:pt>
    <dgm:pt modelId="{C24E57A5-A154-4497-9C91-06AFBB44E35C}" type="parTrans" cxnId="{6FB82C4E-845B-4C9F-943C-91D97989AACD}">
      <dgm:prSet/>
      <dgm:spPr/>
      <dgm:t>
        <a:bodyPr/>
        <a:lstStyle/>
        <a:p>
          <a:endParaRPr lang="de-AT"/>
        </a:p>
      </dgm:t>
    </dgm:pt>
    <dgm:pt modelId="{F61B7E4C-B0C7-4F1C-9F2B-6CFA17778DC9}" type="sibTrans" cxnId="{6FB82C4E-845B-4C9F-943C-91D97989AACD}">
      <dgm:prSet/>
      <dgm:spPr/>
      <dgm:t>
        <a:bodyPr/>
        <a:lstStyle/>
        <a:p>
          <a:endParaRPr lang="de-AT"/>
        </a:p>
      </dgm:t>
    </dgm:pt>
    <dgm:pt modelId="{BA303278-B053-4DB4-B5D3-C6C628F66177}">
      <dgm:prSet/>
      <dgm:spPr/>
      <dgm:t>
        <a:bodyPr/>
        <a:lstStyle/>
        <a:p>
          <a:r>
            <a:rPr lang="de-AT" dirty="0"/>
            <a:t>Wenn das nicht gelingt, muss man Insolvenz anmelden</a:t>
          </a:r>
        </a:p>
      </dgm:t>
    </dgm:pt>
    <dgm:pt modelId="{12887E37-958A-4D74-B594-086D2D92BD11}" type="parTrans" cxnId="{59684ED1-3BC0-45C6-91B1-266600B0B6C4}">
      <dgm:prSet/>
      <dgm:spPr/>
      <dgm:t>
        <a:bodyPr/>
        <a:lstStyle/>
        <a:p>
          <a:endParaRPr lang="de-AT"/>
        </a:p>
      </dgm:t>
    </dgm:pt>
    <dgm:pt modelId="{EE376A85-FF37-427D-A7BC-CADBB1ECD479}" type="sibTrans" cxnId="{59684ED1-3BC0-45C6-91B1-266600B0B6C4}">
      <dgm:prSet/>
      <dgm:spPr/>
      <dgm:t>
        <a:bodyPr/>
        <a:lstStyle/>
        <a:p>
          <a:endParaRPr lang="de-AT"/>
        </a:p>
      </dgm:t>
    </dgm:pt>
    <dgm:pt modelId="{6AEB1D14-3439-4FE7-B867-CF27B879A70A}">
      <dgm:prSet/>
      <dgm:spPr/>
      <dgm:t>
        <a:bodyPr/>
        <a:lstStyle/>
        <a:p>
          <a:r>
            <a:rPr lang="de-DE" dirty="0"/>
            <a:t>Insolvenzeröffnung</a:t>
          </a:r>
          <a:endParaRPr lang="de-AT" dirty="0"/>
        </a:p>
      </dgm:t>
    </dgm:pt>
    <dgm:pt modelId="{0CCB6E54-5C49-4BE5-8D98-AD2E2A0E3AC5}" type="parTrans" cxnId="{88F3D340-2FA7-464F-ABDC-5DCDD82643A0}">
      <dgm:prSet/>
      <dgm:spPr/>
      <dgm:t>
        <a:bodyPr/>
        <a:lstStyle/>
        <a:p>
          <a:endParaRPr lang="de-DE"/>
        </a:p>
      </dgm:t>
    </dgm:pt>
    <dgm:pt modelId="{6A62BE70-FF81-453C-812E-41B8F9D6E1B4}" type="sibTrans" cxnId="{88F3D340-2FA7-464F-ABDC-5DCDD82643A0}">
      <dgm:prSet/>
      <dgm:spPr/>
      <dgm:t>
        <a:bodyPr/>
        <a:lstStyle/>
        <a:p>
          <a:endParaRPr lang="de-DE"/>
        </a:p>
      </dgm:t>
    </dgm:pt>
    <dgm:pt modelId="{C83B2E12-048A-4507-B68A-809ACCB5AE7B}">
      <dgm:prSet/>
      <dgm:spPr/>
      <dgm:t>
        <a:bodyPr/>
        <a:lstStyle/>
        <a:p>
          <a:r>
            <a:rPr lang="de-DE" dirty="0"/>
            <a:t>Ein Unternehmen muss </a:t>
          </a:r>
          <a:r>
            <a:rPr lang="de-AT" dirty="0"/>
            <a:t>95% seiner fälligen Verbindlichkeiten zahlen können, sonst ist es zahlungsunfähig</a:t>
          </a:r>
        </a:p>
      </dgm:t>
    </dgm:pt>
    <dgm:pt modelId="{F5347B44-C932-4282-892D-746AD6B0E9A5}" type="parTrans" cxnId="{8CCC5873-FE8F-4DE5-9B64-9618DEC12DA5}">
      <dgm:prSet/>
      <dgm:spPr/>
      <dgm:t>
        <a:bodyPr/>
        <a:lstStyle/>
        <a:p>
          <a:endParaRPr lang="de-AT"/>
        </a:p>
      </dgm:t>
    </dgm:pt>
    <dgm:pt modelId="{A7D03D28-2F1F-473C-B094-E928B402DFE8}" type="sibTrans" cxnId="{8CCC5873-FE8F-4DE5-9B64-9618DEC12DA5}">
      <dgm:prSet/>
      <dgm:spPr/>
      <dgm:t>
        <a:bodyPr/>
        <a:lstStyle/>
        <a:p>
          <a:endParaRPr lang="de-AT"/>
        </a:p>
      </dgm:t>
    </dgm:pt>
    <dgm:pt modelId="{6C59E6C1-ED34-4E40-A4F5-A46A6F4ADD34}" type="pres">
      <dgm:prSet presAssocID="{B15D04BD-EA9C-43AE-AD75-07698FD17FD1}" presName="CompostProcess" presStyleCnt="0">
        <dgm:presLayoutVars>
          <dgm:dir/>
          <dgm:resizeHandles val="exact"/>
        </dgm:presLayoutVars>
      </dgm:prSet>
      <dgm:spPr/>
    </dgm:pt>
    <dgm:pt modelId="{233D677C-E71B-4754-AE0A-D43F91444BDF}" type="pres">
      <dgm:prSet presAssocID="{B15D04BD-EA9C-43AE-AD75-07698FD17FD1}" presName="arrow" presStyleLbl="bgShp" presStyleIdx="0" presStyleCnt="1"/>
      <dgm:spPr/>
    </dgm:pt>
    <dgm:pt modelId="{E4ADAEB0-3301-48C7-87F5-422DD2B0AC55}" type="pres">
      <dgm:prSet presAssocID="{B15D04BD-EA9C-43AE-AD75-07698FD17FD1}" presName="linearProcess" presStyleCnt="0"/>
      <dgm:spPr/>
    </dgm:pt>
    <dgm:pt modelId="{BA730005-B757-47A5-84B6-F5092734B909}" type="pres">
      <dgm:prSet presAssocID="{7464FAF5-90B3-4CFA-8275-9482D06D8602}" presName="textNode" presStyleLbl="node1" presStyleIdx="0" presStyleCnt="5">
        <dgm:presLayoutVars>
          <dgm:bulletEnabled val="1"/>
        </dgm:presLayoutVars>
      </dgm:prSet>
      <dgm:spPr/>
    </dgm:pt>
    <dgm:pt modelId="{44968BC0-39C5-47EA-824C-5D49AF3A3509}" type="pres">
      <dgm:prSet presAssocID="{B3DA43B9-75CF-4864-8C02-1275AE21968A}" presName="sibTrans" presStyleCnt="0"/>
      <dgm:spPr/>
    </dgm:pt>
    <dgm:pt modelId="{888CC106-FFC1-4C2A-B41C-DAAB3416ADAC}" type="pres">
      <dgm:prSet presAssocID="{C83B2E12-048A-4507-B68A-809ACCB5AE7B}" presName="textNode" presStyleLbl="node1" presStyleIdx="1" presStyleCnt="5">
        <dgm:presLayoutVars>
          <dgm:bulletEnabled val="1"/>
        </dgm:presLayoutVars>
      </dgm:prSet>
      <dgm:spPr/>
    </dgm:pt>
    <dgm:pt modelId="{FF96D949-8028-4377-9C28-EAF13AE02EAC}" type="pres">
      <dgm:prSet presAssocID="{A7D03D28-2F1F-473C-B094-E928B402DFE8}" presName="sibTrans" presStyleCnt="0"/>
      <dgm:spPr/>
    </dgm:pt>
    <dgm:pt modelId="{B2A6B80D-F1CC-4E81-897D-B80188B8BAA5}" type="pres">
      <dgm:prSet presAssocID="{72AE3FEA-F6A1-4582-8338-7F09532FF7A0}" presName="textNode" presStyleLbl="node1" presStyleIdx="2" presStyleCnt="5">
        <dgm:presLayoutVars>
          <dgm:bulletEnabled val="1"/>
        </dgm:presLayoutVars>
      </dgm:prSet>
      <dgm:spPr/>
    </dgm:pt>
    <dgm:pt modelId="{69AF7C11-F6E1-444C-B2C5-DC65F24A1D6E}" type="pres">
      <dgm:prSet presAssocID="{F61B7E4C-B0C7-4F1C-9F2B-6CFA17778DC9}" presName="sibTrans" presStyleCnt="0"/>
      <dgm:spPr/>
    </dgm:pt>
    <dgm:pt modelId="{A918E258-6935-45DF-BE4C-29D78F08F8C6}" type="pres">
      <dgm:prSet presAssocID="{BA303278-B053-4DB4-B5D3-C6C628F66177}" presName="textNode" presStyleLbl="node1" presStyleIdx="3" presStyleCnt="5">
        <dgm:presLayoutVars>
          <dgm:bulletEnabled val="1"/>
        </dgm:presLayoutVars>
      </dgm:prSet>
      <dgm:spPr/>
    </dgm:pt>
    <dgm:pt modelId="{A3A3FAED-D98F-4E3F-8EBC-4946A877A81A}" type="pres">
      <dgm:prSet presAssocID="{EE376A85-FF37-427D-A7BC-CADBB1ECD479}" presName="sibTrans" presStyleCnt="0"/>
      <dgm:spPr/>
    </dgm:pt>
    <dgm:pt modelId="{3E97CBCF-27F5-4B0A-880B-F0CFA2975803}" type="pres">
      <dgm:prSet presAssocID="{6AEB1D14-3439-4FE7-B867-CF27B879A70A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7DE60D00-D8F1-4159-9A20-C7196570ED85}" srcId="{B15D04BD-EA9C-43AE-AD75-07698FD17FD1}" destId="{7464FAF5-90B3-4CFA-8275-9482D06D8602}" srcOrd="0" destOrd="0" parTransId="{8C470B35-53E7-4DF9-8C0E-2E68B8D06654}" sibTransId="{B3DA43B9-75CF-4864-8C02-1275AE21968A}"/>
    <dgm:cxn modelId="{75204D18-B0FB-4AA4-BCD6-C8F5B522F6DB}" type="presOf" srcId="{6AEB1D14-3439-4FE7-B867-CF27B879A70A}" destId="{3E97CBCF-27F5-4B0A-880B-F0CFA2975803}" srcOrd="0" destOrd="0" presId="urn:microsoft.com/office/officeart/2005/8/layout/hProcess9"/>
    <dgm:cxn modelId="{200ADB32-D90A-4561-BF9D-FABB7E6A9E8C}" type="presOf" srcId="{B15D04BD-EA9C-43AE-AD75-07698FD17FD1}" destId="{6C59E6C1-ED34-4E40-A4F5-A46A6F4ADD34}" srcOrd="0" destOrd="0" presId="urn:microsoft.com/office/officeart/2005/8/layout/hProcess9"/>
    <dgm:cxn modelId="{88F3D340-2FA7-464F-ABDC-5DCDD82643A0}" srcId="{B15D04BD-EA9C-43AE-AD75-07698FD17FD1}" destId="{6AEB1D14-3439-4FE7-B867-CF27B879A70A}" srcOrd="4" destOrd="0" parTransId="{0CCB6E54-5C49-4BE5-8D98-AD2E2A0E3AC5}" sibTransId="{6A62BE70-FF81-453C-812E-41B8F9D6E1B4}"/>
    <dgm:cxn modelId="{4E777C42-9686-44F7-9B87-59C7798CF3FA}" type="presOf" srcId="{7464FAF5-90B3-4CFA-8275-9482D06D8602}" destId="{BA730005-B757-47A5-84B6-F5092734B909}" srcOrd="0" destOrd="0" presId="urn:microsoft.com/office/officeart/2005/8/layout/hProcess9"/>
    <dgm:cxn modelId="{6FB82C4E-845B-4C9F-943C-91D97989AACD}" srcId="{B15D04BD-EA9C-43AE-AD75-07698FD17FD1}" destId="{72AE3FEA-F6A1-4582-8338-7F09532FF7A0}" srcOrd="2" destOrd="0" parTransId="{C24E57A5-A154-4497-9C91-06AFBB44E35C}" sibTransId="{F61B7E4C-B0C7-4F1C-9F2B-6CFA17778DC9}"/>
    <dgm:cxn modelId="{8CCC5873-FE8F-4DE5-9B64-9618DEC12DA5}" srcId="{B15D04BD-EA9C-43AE-AD75-07698FD17FD1}" destId="{C83B2E12-048A-4507-B68A-809ACCB5AE7B}" srcOrd="1" destOrd="0" parTransId="{F5347B44-C932-4282-892D-746AD6B0E9A5}" sibTransId="{A7D03D28-2F1F-473C-B094-E928B402DFE8}"/>
    <dgm:cxn modelId="{240D1174-22E3-4B73-AF87-85E13341649A}" type="presOf" srcId="{BA303278-B053-4DB4-B5D3-C6C628F66177}" destId="{A918E258-6935-45DF-BE4C-29D78F08F8C6}" srcOrd="0" destOrd="0" presId="urn:microsoft.com/office/officeart/2005/8/layout/hProcess9"/>
    <dgm:cxn modelId="{19CB528A-8102-4812-AC21-0D8D40C7E016}" type="presOf" srcId="{C83B2E12-048A-4507-B68A-809ACCB5AE7B}" destId="{888CC106-FFC1-4C2A-B41C-DAAB3416ADAC}" srcOrd="0" destOrd="0" presId="urn:microsoft.com/office/officeart/2005/8/layout/hProcess9"/>
    <dgm:cxn modelId="{F25B15A9-06A8-49AC-A368-7A544B5ED5A0}" type="presOf" srcId="{72AE3FEA-F6A1-4582-8338-7F09532FF7A0}" destId="{B2A6B80D-F1CC-4E81-897D-B80188B8BAA5}" srcOrd="0" destOrd="0" presId="urn:microsoft.com/office/officeart/2005/8/layout/hProcess9"/>
    <dgm:cxn modelId="{59684ED1-3BC0-45C6-91B1-266600B0B6C4}" srcId="{B15D04BD-EA9C-43AE-AD75-07698FD17FD1}" destId="{BA303278-B053-4DB4-B5D3-C6C628F66177}" srcOrd="3" destOrd="0" parTransId="{12887E37-958A-4D74-B594-086D2D92BD11}" sibTransId="{EE376A85-FF37-427D-A7BC-CADBB1ECD479}"/>
    <dgm:cxn modelId="{C264867C-3DD9-4E8B-ADA4-6FF9FEC5AF70}" type="presParOf" srcId="{6C59E6C1-ED34-4E40-A4F5-A46A6F4ADD34}" destId="{233D677C-E71B-4754-AE0A-D43F91444BDF}" srcOrd="0" destOrd="0" presId="urn:microsoft.com/office/officeart/2005/8/layout/hProcess9"/>
    <dgm:cxn modelId="{65933D50-2A0B-4B3E-B5A6-391FCB6F960F}" type="presParOf" srcId="{6C59E6C1-ED34-4E40-A4F5-A46A6F4ADD34}" destId="{E4ADAEB0-3301-48C7-87F5-422DD2B0AC55}" srcOrd="1" destOrd="0" presId="urn:microsoft.com/office/officeart/2005/8/layout/hProcess9"/>
    <dgm:cxn modelId="{C21FF328-D4DC-430A-8245-ADA5A6A8F2EA}" type="presParOf" srcId="{E4ADAEB0-3301-48C7-87F5-422DD2B0AC55}" destId="{BA730005-B757-47A5-84B6-F5092734B909}" srcOrd="0" destOrd="0" presId="urn:microsoft.com/office/officeart/2005/8/layout/hProcess9"/>
    <dgm:cxn modelId="{7850A8F6-B360-41E2-8489-CDE5B3C3DC1C}" type="presParOf" srcId="{E4ADAEB0-3301-48C7-87F5-422DD2B0AC55}" destId="{44968BC0-39C5-47EA-824C-5D49AF3A3509}" srcOrd="1" destOrd="0" presId="urn:microsoft.com/office/officeart/2005/8/layout/hProcess9"/>
    <dgm:cxn modelId="{D81E0C99-B4EB-4EA0-B62F-2BB1A46CC54A}" type="presParOf" srcId="{E4ADAEB0-3301-48C7-87F5-422DD2B0AC55}" destId="{888CC106-FFC1-4C2A-B41C-DAAB3416ADAC}" srcOrd="2" destOrd="0" presId="urn:microsoft.com/office/officeart/2005/8/layout/hProcess9"/>
    <dgm:cxn modelId="{E2D901F0-F913-4D5E-A921-035EDC2AB221}" type="presParOf" srcId="{E4ADAEB0-3301-48C7-87F5-422DD2B0AC55}" destId="{FF96D949-8028-4377-9C28-EAF13AE02EAC}" srcOrd="3" destOrd="0" presId="urn:microsoft.com/office/officeart/2005/8/layout/hProcess9"/>
    <dgm:cxn modelId="{6EA544A6-1923-4BC3-8F72-82EE5E624642}" type="presParOf" srcId="{E4ADAEB0-3301-48C7-87F5-422DD2B0AC55}" destId="{B2A6B80D-F1CC-4E81-897D-B80188B8BAA5}" srcOrd="4" destOrd="0" presId="urn:microsoft.com/office/officeart/2005/8/layout/hProcess9"/>
    <dgm:cxn modelId="{DCB1CC37-F8B1-406E-A8D5-E383ACF8FF30}" type="presParOf" srcId="{E4ADAEB0-3301-48C7-87F5-422DD2B0AC55}" destId="{69AF7C11-F6E1-444C-B2C5-DC65F24A1D6E}" srcOrd="5" destOrd="0" presId="urn:microsoft.com/office/officeart/2005/8/layout/hProcess9"/>
    <dgm:cxn modelId="{5FBB6095-4E0A-4E66-AA2F-FDFA1F7C4935}" type="presParOf" srcId="{E4ADAEB0-3301-48C7-87F5-422DD2B0AC55}" destId="{A918E258-6935-45DF-BE4C-29D78F08F8C6}" srcOrd="6" destOrd="0" presId="urn:microsoft.com/office/officeart/2005/8/layout/hProcess9"/>
    <dgm:cxn modelId="{5B913883-D516-4079-9D32-7159973BD081}" type="presParOf" srcId="{E4ADAEB0-3301-48C7-87F5-422DD2B0AC55}" destId="{A3A3FAED-D98F-4E3F-8EBC-4946A877A81A}" srcOrd="7" destOrd="0" presId="urn:microsoft.com/office/officeart/2005/8/layout/hProcess9"/>
    <dgm:cxn modelId="{1AA07071-B835-46D1-A7C7-E9940755B518}" type="presParOf" srcId="{E4ADAEB0-3301-48C7-87F5-422DD2B0AC55}" destId="{3E97CBCF-27F5-4B0A-880B-F0CFA2975803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D677C-E71B-4754-AE0A-D43F91444BDF}">
      <dsp:nvSpPr>
        <dsp:cNvPr id="0" name=""/>
        <dsp:cNvSpPr/>
      </dsp:nvSpPr>
      <dsp:spPr>
        <a:xfrm>
          <a:off x="754379" y="0"/>
          <a:ext cx="8549640" cy="376078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A730005-B757-47A5-84B6-F5092734B909}">
      <dsp:nvSpPr>
        <dsp:cNvPr id="0" name=""/>
        <dsp:cNvSpPr/>
      </dsp:nvSpPr>
      <dsp:spPr>
        <a:xfrm>
          <a:off x="4420" y="1128236"/>
          <a:ext cx="1932607" cy="150431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Überschuldungsstatus zu Liquidationswerten</a:t>
          </a:r>
          <a:endParaRPr lang="de-AT" sz="1100" kern="1200" dirty="0"/>
        </a:p>
      </dsp:txBody>
      <dsp:txXfrm>
        <a:off x="77855" y="1201671"/>
        <a:ext cx="1785737" cy="1357445"/>
      </dsp:txXfrm>
    </dsp:sp>
    <dsp:sp modelId="{888CC106-FFC1-4C2A-B41C-DAAB3416ADAC}">
      <dsp:nvSpPr>
        <dsp:cNvPr id="0" name=""/>
        <dsp:cNvSpPr/>
      </dsp:nvSpPr>
      <dsp:spPr>
        <a:xfrm>
          <a:off x="2033658" y="1128236"/>
          <a:ext cx="1932607" cy="1504315"/>
        </a:xfrm>
        <a:prstGeom prst="roundRect">
          <a:avLst/>
        </a:prstGeom>
        <a:gradFill rotWithShape="0">
          <a:gsLst>
            <a:gs pos="0">
              <a:schemeClr val="accent2">
                <a:hueOff val="1852245"/>
                <a:satOff val="-4132"/>
                <a:lumOff val="-593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852245"/>
                <a:satOff val="-4132"/>
                <a:lumOff val="-593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852245"/>
                <a:satOff val="-4132"/>
                <a:lumOff val="-593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Ein Unternehmen muss </a:t>
          </a:r>
          <a:r>
            <a:rPr lang="de-AT" sz="1100" kern="1200" dirty="0"/>
            <a:t>95% seiner fälligen Verbindlichkeiten zahlen können, sonst ist es zahlungsunfähig</a:t>
          </a:r>
        </a:p>
      </dsp:txBody>
      <dsp:txXfrm>
        <a:off x="2107093" y="1201671"/>
        <a:ext cx="1785737" cy="1357445"/>
      </dsp:txXfrm>
    </dsp:sp>
    <dsp:sp modelId="{B2A6B80D-F1CC-4E81-897D-B80188B8BAA5}">
      <dsp:nvSpPr>
        <dsp:cNvPr id="0" name=""/>
        <dsp:cNvSpPr/>
      </dsp:nvSpPr>
      <dsp:spPr>
        <a:xfrm>
          <a:off x="4062896" y="1128236"/>
          <a:ext cx="1932607" cy="1504315"/>
        </a:xfrm>
        <a:prstGeom prst="roundRect">
          <a:avLst/>
        </a:prstGeom>
        <a:gradFill rotWithShape="0">
          <a:gsLst>
            <a:gs pos="0">
              <a:schemeClr val="accent2">
                <a:hueOff val="3704490"/>
                <a:satOff val="-8264"/>
                <a:lumOff val="-1186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3704490"/>
                <a:satOff val="-8264"/>
                <a:lumOff val="-1186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3704490"/>
                <a:satOff val="-8264"/>
                <a:lumOff val="-1186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kern="1200" dirty="0"/>
            <a:t>Wenn nein hat man 60 Tage Zeit, um Gegenmaßnahmen einzuleiten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kern="1200" dirty="0"/>
            <a:t>-&gt; Fortbestehensprognose</a:t>
          </a:r>
        </a:p>
      </dsp:txBody>
      <dsp:txXfrm>
        <a:off x="4136331" y="1201671"/>
        <a:ext cx="1785737" cy="1357445"/>
      </dsp:txXfrm>
    </dsp:sp>
    <dsp:sp modelId="{A918E258-6935-45DF-BE4C-29D78F08F8C6}">
      <dsp:nvSpPr>
        <dsp:cNvPr id="0" name=""/>
        <dsp:cNvSpPr/>
      </dsp:nvSpPr>
      <dsp:spPr>
        <a:xfrm>
          <a:off x="6092134" y="1128236"/>
          <a:ext cx="1932607" cy="1504315"/>
        </a:xfrm>
        <a:prstGeom prst="roundRect">
          <a:avLst/>
        </a:prstGeom>
        <a:gradFill rotWithShape="0">
          <a:gsLst>
            <a:gs pos="0">
              <a:schemeClr val="accent2">
                <a:hueOff val="5556735"/>
                <a:satOff val="-12396"/>
                <a:lumOff val="-177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5556735"/>
                <a:satOff val="-12396"/>
                <a:lumOff val="-177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5556735"/>
                <a:satOff val="-12396"/>
                <a:lumOff val="-177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kern="1200" dirty="0"/>
            <a:t>Wenn das nicht gelingt, muss man Insolvenz anmelden</a:t>
          </a:r>
        </a:p>
      </dsp:txBody>
      <dsp:txXfrm>
        <a:off x="6165569" y="1201671"/>
        <a:ext cx="1785737" cy="1357445"/>
      </dsp:txXfrm>
    </dsp:sp>
    <dsp:sp modelId="{3E97CBCF-27F5-4B0A-880B-F0CFA2975803}">
      <dsp:nvSpPr>
        <dsp:cNvPr id="0" name=""/>
        <dsp:cNvSpPr/>
      </dsp:nvSpPr>
      <dsp:spPr>
        <a:xfrm>
          <a:off x="8121372" y="1128236"/>
          <a:ext cx="1932607" cy="1504315"/>
        </a:xfrm>
        <a:prstGeom prst="roundRect">
          <a:avLst/>
        </a:prstGeom>
        <a:gradFill rotWithShape="0">
          <a:gsLst>
            <a:gs pos="0">
              <a:schemeClr val="accent2">
                <a:hueOff val="7408980"/>
                <a:satOff val="-16528"/>
                <a:lumOff val="-2372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7408980"/>
                <a:satOff val="-16528"/>
                <a:lumOff val="-2372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7408980"/>
                <a:satOff val="-16528"/>
                <a:lumOff val="-2372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Insolvenzeröffnung</a:t>
          </a:r>
          <a:endParaRPr lang="de-AT" sz="1100" kern="1200" dirty="0"/>
        </a:p>
      </dsp:txBody>
      <dsp:txXfrm>
        <a:off x="8194807" y="1201671"/>
        <a:ext cx="1785737" cy="1357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40970A35-4E99-EC4F-A2B7-49CD7F113FEC}" type="datetimeFigureOut">
              <a:rPr lang="de-DE" smtClean="0"/>
              <a:pPr/>
              <a:t>12.09.2025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46EA52E9-C25C-CD4E-9758-932BCDB9C60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323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144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DBF20-187A-8765-DD83-F40C7DA6C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6D56F21-8F3B-9C97-FCA2-5F2B9312A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041E5F-C1AF-0D7D-08A4-0CCFA392A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864394-F20D-4CC2-AC23-76C263A8C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939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BA720-31CA-3B0F-5C15-14867E7D9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D853636-941B-37F7-FF0B-6303CF12A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123968A-BA5C-D8AE-50D6-7450D1F12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EAB72-9FE4-04D1-F421-2CD0CFE510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428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BD942-F0AD-0A0A-2189-94A9573A7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85AB521-8363-E776-CF6C-AE2BCDF44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A4B54D9-48F1-9BB7-F373-23BB69D56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89B964-D084-E3D5-A2D6-7FE66B44F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193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547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460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378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494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732B6-D052-CECF-816E-AD9578D2F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264834D-1C0D-EFB6-AA80-5AEC1D9FB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62A43B6-7E9C-B1CF-007D-2C8A3922A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5BC240-CB2F-3BD6-1168-DF9D728C7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955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6F529-62DF-5011-BEBF-808991FEE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D97C5F9-9624-79EE-8726-31298E7A5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EA1C0A9-785A-16EC-04F2-0609F8620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32E3A8-9DC1-2F6A-C427-D65FF9F767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235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1446F-0D72-6D27-8E47-21714F657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5B1D690-A4B9-DC55-7D1F-7A16E5047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E588D23-BE0F-C206-A35A-EEDBFE162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E6E0C9-EC14-0F30-D226-504415D8C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6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ADC46-065B-F29E-7A06-9160D84B8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54214F9-9A6A-CC20-F799-634D45453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62A60A3-64BF-A9BD-23C8-141B81F42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EDC6B0-B043-71E8-A9ED-B1E03A5643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045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0ACCF-D457-1C62-C4D4-F5A465F4E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D776321-E869-4A54-95D1-7FB565FAE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FCB301-B32B-FFD0-69A0-267BE6A53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EC6643-DAD0-0A90-D7B3-82CACC174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344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23ECD-064E-42DE-CAC6-9D377A85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D7823F-936A-FC6D-3A65-602BE96D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E66CD2C-79C0-2D4E-2021-37D1DF6E9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D1CFE1-8313-4E01-C1D1-214CDAD1C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42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CB206-4FF4-79EB-51F1-20D759271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B1FA79F-7BCD-CD16-0EEE-EE192155E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274A310-46A0-E01A-AD1C-F05D996FB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DC2D1F-E8CE-E029-E692-E775F0CC5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441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69665-2BB3-13C4-2DA1-ED50BDAA4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7C9B945-319F-E63E-A5B7-5D31B44648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8FBA73-E136-4613-4916-2062FB185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0C007F-4D49-0AD5-FE97-5EEDF8AFC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633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8C0D0-AD67-97EE-B890-74A00BF93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2B8B7F-856B-5465-DF33-DA65D3F18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E1FB7D-781B-8D0A-931B-253F71EBA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67E878-5909-828B-4145-6A389DF4AB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949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19EE1-EC8A-1BDA-B8DA-3DD5FC6F4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8AC39FE-D3F8-4C5B-CFA3-49C687DB4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265A556-8561-BDEE-B5FA-2038E5FBA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19E4D1-F5B8-BADE-AB1D-30BB27EB3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494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0D44B-4CEB-9BEE-0B66-52EAF493E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8763C4C-4735-1B54-908E-BA490CCC65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BDD679F-0DBF-B88D-946A-3BFEFFFAF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E2E1B6-7748-0176-EBCC-F315A010DC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057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D68BE-5501-0B7E-70FE-C7166D4BF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CD27D98-F463-21EA-907E-2A6C6ABF4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DAB4A86-5D15-78B9-AE50-DB9A65763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271D64-759F-AF68-D072-CDBB6C5A2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603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1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3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89BA7-1D3A-FAA8-020D-45EA0BB1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09D3841-E34A-F2F2-4A3D-AB30BC244F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E55DF86-7027-42A7-3D8A-1D7EB9014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46EF8D-F667-E590-D299-BA61E9FA5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3685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74207-FDAA-40E2-F594-55883F76F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AD63426-BC96-BB1C-AC69-9D9DCFD95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988E1D-2EC0-170E-634B-29A4AAE52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F19044-E84F-ECAC-D846-39E107D7A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86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Sie sehen schon: Wissen stabilisiert, Erfahrung stabilisiert, und am wichtigsten ist: Sie brauchen Profis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911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881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624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67B56-4589-12AE-B35D-971174393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EEC050F-6EDA-647B-2354-FF0AB4F620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5BAFBB-4E89-2159-FC90-439DE538D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7DCAEF-42C0-B18C-EEB5-7FAB8846B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56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10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18BD5-BFD9-03F3-ACAA-186B291F5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56C5C8C-C335-4D68-67C4-5A00E0AE7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50FB81F-7E83-B346-37F4-78B2849FF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21ED08-1A9A-DC95-65DC-96BDF5C1A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A52E9-C25C-CD4E-9758-932BCDB9C60B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858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4C4989B-6D00-63F9-5094-0073C9929874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611E52-BD62-B589-B1C6-58EE3591DA3C}"/>
              </a:ext>
            </a:extLst>
          </p:cNvPr>
          <p:cNvSpPr/>
          <p:nvPr userDrawn="1"/>
        </p:nvSpPr>
        <p:spPr>
          <a:xfrm>
            <a:off x="3334501" y="424252"/>
            <a:ext cx="8317369" cy="56862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61082" dist="190500" dir="2700000" algn="tl" rotWithShape="0">
              <a:prstClr val="black">
                <a:alpha val="536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4440" y="2155536"/>
            <a:ext cx="6629400" cy="1929642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74439" y="4416862"/>
            <a:ext cx="6629401" cy="95476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Platz für zwei Zeilen Text</a:t>
            </a:r>
          </a:p>
        </p:txBody>
      </p:sp>
      <p:pic>
        <p:nvPicPr>
          <p:cNvPr id="16" name="Grafik 15" descr="Ein Bild, das Schrift, Text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EA40A7CA-6D9B-8ADE-DDE0-A4B2A1C88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8385" y="532310"/>
            <a:ext cx="2568003" cy="105309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F1C1D39-BA0A-BE22-F072-46D1A4D7A317}"/>
              </a:ext>
            </a:extLst>
          </p:cNvPr>
          <p:cNvSpPr/>
          <p:nvPr userDrawn="1"/>
        </p:nvSpPr>
        <p:spPr>
          <a:xfrm>
            <a:off x="522771" y="422476"/>
            <a:ext cx="61752" cy="6435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2EC0FF6F-166C-6195-A2E8-157A7AF2F9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225" y="422476"/>
            <a:ext cx="2554288" cy="56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153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Kapitelslid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6169B3E-78E2-6EDA-854D-C06817039A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  <a:ln>
            <a:solidFill>
              <a:schemeClr val="accent1">
                <a:lumMod val="10000"/>
                <a:lumOff val="9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i="0"/>
            </a:lvl1pPr>
          </a:lstStyle>
          <a:p>
            <a:r>
              <a:rPr lang="de-DE" dirty="0"/>
              <a:t>Bild mit Klick auf das Symbol einfügen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1B32BC9-502E-97A2-AF1F-306C11E16F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87936" y="4201714"/>
            <a:ext cx="11104064" cy="16044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461082" dist="190500" dir="2700000" algn="tl" rotWithShape="0">
              <a:prstClr val="black">
                <a:alpha val="536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2809751" y="4360185"/>
            <a:ext cx="854405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de-DE" dirty="0"/>
              <a:t>Kapiteltitel</a:t>
            </a:r>
            <a:endParaRPr lang="en-US" dirty="0"/>
          </a:p>
        </p:txBody>
      </p:sp>
      <p:sp>
        <p:nvSpPr>
          <p:cNvPr id="3" name="Date Placeholder 2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90880316-93E9-BB46-9BCE-E501DF7CE233}" type="datetime1">
              <a:rPr lang="de-DE" smtClean="0"/>
              <a:t>12.09.2025</a:t>
            </a:fld>
            <a:endParaRPr lang="de-DE" dirty="0"/>
          </a:p>
        </p:txBody>
      </p:sp>
      <p:sp>
        <p:nvSpPr>
          <p:cNvPr id="4" name="Footer Placeholder 3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5" name="Slide Number Placeholder 4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56841F5-3996-553E-D782-6C27EB3A11BA}"/>
              </a:ext>
            </a:extLst>
          </p:cNvPr>
          <p:cNvSpPr txBox="1">
            <a:spLocks/>
          </p:cNvSpPr>
          <p:nvPr userDrawn="1"/>
        </p:nvSpPr>
        <p:spPr>
          <a:xfrm>
            <a:off x="1597531" y="4520796"/>
            <a:ext cx="1459150" cy="1116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de-DE" sz="96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9AD3489-619A-A9AE-9BA7-81736247B9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8200" y="4201714"/>
            <a:ext cx="61752" cy="160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4CB5379-2784-6056-0956-B7BC7CB5C5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1216291" y="4311650"/>
            <a:ext cx="1577129" cy="1495663"/>
          </a:xfrm>
        </p:spPr>
        <p:txBody>
          <a:bodyPr anchor="ctr">
            <a:normAutofit/>
          </a:bodyPr>
          <a:lstStyle>
            <a:lvl1pPr algn="ctr">
              <a:defRPr sz="8600" b="0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41820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ext_1 Spal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DC42-A2C8-E24C-ADD8-434C8DEAA244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27C2824-C5E9-AA3B-2EF6-5B6B19B1E3FC}"/>
              </a:ext>
            </a:extLst>
          </p:cNvPr>
          <p:cNvSpPr/>
          <p:nvPr userDrawn="1"/>
        </p:nvSpPr>
        <p:spPr>
          <a:xfrm rot="5400000">
            <a:off x="977124" y="503841"/>
            <a:ext cx="61752" cy="2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452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_2 Spalte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5527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62F-17C4-BB40-9DF6-513971D9C56C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74A4F2-70B4-7BA7-EDB4-3AF794D1E3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98526" y="1825221"/>
            <a:ext cx="515527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9136EC3-3344-1FF9-84CA-DA79B7384233}"/>
              </a:ext>
            </a:extLst>
          </p:cNvPr>
          <p:cNvSpPr/>
          <p:nvPr userDrawn="1"/>
        </p:nvSpPr>
        <p:spPr>
          <a:xfrm rot="5400000">
            <a:off x="977124" y="503841"/>
            <a:ext cx="61752" cy="2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7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_3 Spalte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19273"/>
            <a:ext cx="3341465" cy="4351338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6B32E-7CD5-EE42-B03A-20DBED8E7F4C}" type="datetime1">
              <a:rPr lang="de-DE" smtClean="0"/>
              <a:t>12.09.2025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174D57-A421-BFCA-3C40-FCBC371320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25267" y="1819273"/>
            <a:ext cx="3341465" cy="4351338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9AB987-2343-7947-0093-09EFC110426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12334" y="1819273"/>
            <a:ext cx="3341465" cy="4351338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0A3F90E-00E1-DC66-9BB7-37CD2C8B3705}"/>
              </a:ext>
            </a:extLst>
          </p:cNvPr>
          <p:cNvSpPr/>
          <p:nvPr userDrawn="1"/>
        </p:nvSpPr>
        <p:spPr>
          <a:xfrm rot="5400000">
            <a:off x="977124" y="503841"/>
            <a:ext cx="61752" cy="2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420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ext_1 Spal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DC42-A2C8-E24C-ADD8-434C8DEAA244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365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2 Spalten -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5527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62F-17C4-BB40-9DF6-513971D9C56C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74A4F2-70B4-7BA7-EDB4-3AF794D1E3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98526" y="1825221"/>
            <a:ext cx="515527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10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3 Spalte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19273"/>
            <a:ext cx="3341465" cy="4351338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6B32E-7CD5-EE42-B03A-20DBED8E7F4C}" type="datetime1">
              <a:rPr lang="de-DE" smtClean="0"/>
              <a:t>12.09.2025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174D57-A421-BFCA-3C40-FCBC371320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25267" y="1819273"/>
            <a:ext cx="3341465" cy="4351338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9AB987-2343-7947-0093-09EFC110426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12334" y="1819273"/>
            <a:ext cx="3341465" cy="4351338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82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-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8E443FB-BCB4-CFD8-D3F3-D27FA13B00D2}"/>
              </a:ext>
            </a:extLst>
          </p:cNvPr>
          <p:cNvSpPr/>
          <p:nvPr userDrawn="1"/>
        </p:nvSpPr>
        <p:spPr>
          <a:xfrm>
            <a:off x="0" y="0"/>
            <a:ext cx="2694562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21" y="921037"/>
            <a:ext cx="4770179" cy="1325563"/>
          </a:xfrm>
        </p:spPr>
        <p:txBody>
          <a:bodyPr/>
          <a:lstStyle/>
          <a:p>
            <a:r>
              <a:rPr lang="de-DE" dirty="0"/>
              <a:t>Überschrift Text/Bild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21" y="2324911"/>
            <a:ext cx="4770179" cy="385205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CDC42-A2C8-E24C-ADD8-434C8DEAA244}" type="datetime1">
              <a:rPr lang="de-DE" smtClean="0"/>
              <a:pPr/>
              <a:t>12.09.2025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C1091AB-8013-CE24-264D-993358DC6F36}"/>
              </a:ext>
            </a:extLst>
          </p:cNvPr>
          <p:cNvSpPr/>
          <p:nvPr userDrawn="1"/>
        </p:nvSpPr>
        <p:spPr>
          <a:xfrm>
            <a:off x="522771" y="4201714"/>
            <a:ext cx="61752" cy="26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3B489974-C23F-EE72-30EF-72ED9CA5C8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921037"/>
            <a:ext cx="4586287" cy="525592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mit Klick auf das Symbol einfügen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5540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-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8E443FB-BCB4-CFD8-D3F3-D27FA13B00D2}"/>
              </a:ext>
            </a:extLst>
          </p:cNvPr>
          <p:cNvSpPr/>
          <p:nvPr userDrawn="1"/>
        </p:nvSpPr>
        <p:spPr>
          <a:xfrm>
            <a:off x="9497438" y="0"/>
            <a:ext cx="2694562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5729" y="280767"/>
            <a:ext cx="5320271" cy="1325563"/>
          </a:xfrm>
        </p:spPr>
        <p:txBody>
          <a:bodyPr/>
          <a:lstStyle/>
          <a:p>
            <a:r>
              <a:rPr lang="de-DE" dirty="0"/>
              <a:t>Überschrift Text/Bild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729" y="1913944"/>
            <a:ext cx="4770179" cy="385205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8CDC42-A2C8-E24C-ADD8-434C8DEAA244}" type="datetime1">
              <a:rPr lang="de-DE" smtClean="0"/>
              <a:pPr/>
              <a:t>12.09.2025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/>
              <a:t>Hoch Consulting GmbH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F5569F7D-0CE6-D4E6-9D52-A379C2E887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67513" y="943548"/>
            <a:ext cx="4586287" cy="52559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mit Klick auf das Symbol einfügen</a:t>
            </a:r>
          </a:p>
          <a:p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CA8FD69-928C-1A93-8553-4846D9E8BC49}"/>
              </a:ext>
            </a:extLst>
          </p:cNvPr>
          <p:cNvSpPr/>
          <p:nvPr userDrawn="1"/>
        </p:nvSpPr>
        <p:spPr>
          <a:xfrm rot="5400000">
            <a:off x="977124" y="503841"/>
            <a:ext cx="61752" cy="2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6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-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F5569F7D-0CE6-D4E6-9D52-A379C2E887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5408" y="416688"/>
            <a:ext cx="9147857" cy="540537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just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F6E79F1-45BD-7073-C49E-F25A35EB66B6}"/>
              </a:ext>
            </a:extLst>
          </p:cNvPr>
          <p:cNvSpPr/>
          <p:nvPr userDrawn="1"/>
        </p:nvSpPr>
        <p:spPr>
          <a:xfrm>
            <a:off x="584523" y="1504709"/>
            <a:ext cx="4901877" cy="4595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8CDC42-A2C8-E24C-ADD8-434C8DEAA244}" type="datetime1">
              <a:rPr lang="de-DE" smtClean="0"/>
              <a:pPr/>
              <a:t>12.09.2025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3CFCC6-34B5-4331-4234-66F7C53D22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771" y="280767"/>
            <a:ext cx="5573229" cy="1325563"/>
          </a:xfrm>
        </p:spPr>
        <p:txBody>
          <a:bodyPr/>
          <a:lstStyle/>
          <a:p>
            <a:r>
              <a:rPr lang="de-DE" dirty="0"/>
              <a:t>Überschrift Text/Bild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48B43CE-D006-80BB-ED85-6561AA98B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07" y="2171970"/>
            <a:ext cx="4619402" cy="33782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198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9137843-FE3E-5A97-0150-028C9EF904FB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D9A5D7D-CC2A-24E6-6423-D99460726686}"/>
              </a:ext>
            </a:extLst>
          </p:cNvPr>
          <p:cNvSpPr/>
          <p:nvPr userDrawn="1"/>
        </p:nvSpPr>
        <p:spPr>
          <a:xfrm>
            <a:off x="779074" y="422476"/>
            <a:ext cx="10872795" cy="56853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61082" dist="190500" dir="2700000" algn="tl" rotWithShape="0">
              <a:prstClr val="black">
                <a:alpha val="536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Open Sans" panose="020B0606030504020204" pitchFamily="34" charset="0"/>
            </a:endParaRPr>
          </a:p>
        </p:txBody>
      </p:sp>
      <p:pic>
        <p:nvPicPr>
          <p:cNvPr id="9" name="Grafik 8" descr="Ein Bild, das Schrift, Text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85792E39-1030-9FC7-FDC6-B9A793420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03190" y="840952"/>
            <a:ext cx="2568003" cy="105309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5E0B8BA-C563-F5D9-4D01-E0BF52ED9369}"/>
              </a:ext>
            </a:extLst>
          </p:cNvPr>
          <p:cNvSpPr/>
          <p:nvPr userDrawn="1"/>
        </p:nvSpPr>
        <p:spPr>
          <a:xfrm>
            <a:off x="522771" y="422476"/>
            <a:ext cx="61752" cy="6435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229FA043-8D89-5D1F-B83F-01B11C5B77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4764" y="2583771"/>
            <a:ext cx="10304851" cy="1922585"/>
          </a:xfrm>
        </p:spPr>
        <p:txBody>
          <a:bodyPr>
            <a:normAutofit/>
          </a:bodyPr>
          <a:lstStyle>
            <a:lvl1pPr algn="ctr">
              <a:defRPr sz="5400" b="1"/>
            </a:lvl1pPr>
          </a:lstStyle>
          <a:p>
            <a:r>
              <a:rPr lang="de-DE" dirty="0"/>
              <a:t>Titel der  </a:t>
            </a:r>
            <a:br>
              <a:rPr lang="de-DE" dirty="0"/>
            </a:br>
            <a:r>
              <a:rPr lang="de-DE" dirty="0"/>
              <a:t>Präsentation</a:t>
            </a:r>
            <a:endParaRPr lang="en-US" dirty="0"/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BF4899BA-F157-790F-B12A-0225062034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4739982"/>
            <a:ext cx="10304462" cy="688975"/>
          </a:xfrm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r>
              <a:rPr lang="de-DE" dirty="0"/>
              <a:t>Platz für zwei Zeilen Text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339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- 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6CD495D1-05C9-5641-0A3D-65A3EA34D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0B640DA-2C13-DD52-8992-F173408A76B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9635" y="4201714"/>
            <a:ext cx="11682365" cy="2656286"/>
            <a:chOff x="509635" y="4201714"/>
            <a:chExt cx="11682365" cy="265628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1B32BC9-502E-97A2-AF1F-306C11E16FA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838200" y="4201714"/>
              <a:ext cx="11353800" cy="1604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61082" dist="190500" dir="2700000" algn="tl" rotWithShape="0">
                <a:prstClr val="black">
                  <a:alpha val="536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Open Sans" panose="020B0606030504020204" pitchFamily="34" charset="0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9AD3489-619A-A9AE-9BA7-81736247B9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 flipH="1">
              <a:off x="509635" y="4201714"/>
              <a:ext cx="45719" cy="2656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Open Sans" panose="020B0606030504020204" pitchFamily="34" charset="0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0316-93E9-BB46-9BCE-E501DF7CE233}" type="datetime1">
              <a:rPr lang="de-DE" smtClean="0"/>
              <a:t>12.09.2025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56841F5-3996-553E-D782-6C27EB3A11BA}"/>
              </a:ext>
            </a:extLst>
          </p:cNvPr>
          <p:cNvSpPr txBox="1">
            <a:spLocks/>
          </p:cNvSpPr>
          <p:nvPr userDrawn="1"/>
        </p:nvSpPr>
        <p:spPr>
          <a:xfrm>
            <a:off x="1597531" y="4520796"/>
            <a:ext cx="1459150" cy="1116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de-DE" sz="9600" dirty="0"/>
          </a:p>
        </p:txBody>
      </p:sp>
      <p:sp>
        <p:nvSpPr>
          <p:cNvPr id="2" name="Title 1"/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209040" y="4360185"/>
            <a:ext cx="10999289" cy="1325563"/>
          </a:xfrm>
        </p:spPr>
        <p:txBody>
          <a:bodyPr/>
          <a:lstStyle/>
          <a:p>
            <a:r>
              <a:rPr lang="de-DE" dirty="0"/>
              <a:t>Text einfügen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3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 - Zeitstrahl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67844"/>
            <a:ext cx="3052156" cy="1113184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DC42-A2C8-E24C-ADD8-434C8DEAA244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5E0EAB5-DA7B-345A-9AC8-ED2B150FE4B4}"/>
              </a:ext>
            </a:extLst>
          </p:cNvPr>
          <p:cNvSpPr/>
          <p:nvPr userDrawn="1"/>
        </p:nvSpPr>
        <p:spPr>
          <a:xfrm rot="5400000">
            <a:off x="977124" y="503841"/>
            <a:ext cx="61752" cy="2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8" name="Freeform 43">
            <a:extLst>
              <a:ext uri="{FF2B5EF4-FFF2-40B4-BE49-F238E27FC236}">
                <a16:creationId xmlns:a16="http://schemas.microsoft.com/office/drawing/2014/main" id="{A5225B7B-2C52-6AA8-754B-E82A9A715B87}"/>
              </a:ext>
            </a:extLst>
          </p:cNvPr>
          <p:cNvSpPr/>
          <p:nvPr userDrawn="1"/>
        </p:nvSpPr>
        <p:spPr bwMode="auto">
          <a:xfrm>
            <a:off x="861371" y="2505868"/>
            <a:ext cx="3773169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0 w 2493147"/>
              <a:gd name="connsiteY5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72034" tIns="136017" rIns="317324" bIns="136017" spcCol="1270" anchor="ctr"/>
          <a:lstStyle/>
          <a:p>
            <a:pPr algn="ctr" defTabSz="22669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5100" dirty="0">
              <a:latin typeface="Open Sans" panose="020B0606030504020204" pitchFamily="34" charset="0"/>
            </a:endParaRPr>
          </a:p>
        </p:txBody>
      </p:sp>
      <p:sp>
        <p:nvSpPr>
          <p:cNvPr id="9" name="Freeform 44">
            <a:extLst>
              <a:ext uri="{FF2B5EF4-FFF2-40B4-BE49-F238E27FC236}">
                <a16:creationId xmlns:a16="http://schemas.microsoft.com/office/drawing/2014/main" id="{D88AEBC3-22A8-D722-E861-10C301026E1F}"/>
              </a:ext>
            </a:extLst>
          </p:cNvPr>
          <p:cNvSpPr/>
          <p:nvPr userDrawn="1"/>
        </p:nvSpPr>
        <p:spPr bwMode="auto">
          <a:xfrm>
            <a:off x="4221001" y="2505868"/>
            <a:ext cx="3773169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37438"/>
              <a:satOff val="17272"/>
              <a:lumOff val="7255"/>
              <a:alphaOff val="0"/>
            </a:schemeClr>
          </a:fillRef>
          <a:effectRef idx="0">
            <a:schemeClr val="accent3">
              <a:hueOff val="337438"/>
              <a:satOff val="17272"/>
              <a:lumOff val="7255"/>
              <a:alphaOff val="0"/>
            </a:schemeClr>
          </a:effectRef>
          <a:fontRef idx="minor">
            <a:schemeClr val="lt1"/>
          </a:fontRef>
        </p:style>
        <p:txBody>
          <a:bodyPr lIns="670652" tIns="114681" rIns="555970" bIns="114681" spcCol="1270" anchor="ctr"/>
          <a:lstStyle/>
          <a:p>
            <a:pPr algn="ctr" defTabSz="19113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4300" dirty="0">
              <a:latin typeface="Open Sans" panose="020B0606030504020204" pitchFamily="34" charset="0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5F44030D-2A1D-F690-7784-B95442F79795}"/>
              </a:ext>
            </a:extLst>
          </p:cNvPr>
          <p:cNvSpPr/>
          <p:nvPr userDrawn="1"/>
        </p:nvSpPr>
        <p:spPr bwMode="auto">
          <a:xfrm>
            <a:off x="7580631" y="2505868"/>
            <a:ext cx="3773169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  <p:txBody>
          <a:bodyPr lIns="670652" tIns="114681" rIns="555970" bIns="114681" spcCol="1270" anchor="ctr"/>
          <a:lstStyle/>
          <a:p>
            <a:pPr algn="ctr" defTabSz="19113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4300" dirty="0">
              <a:latin typeface="Open Sans" panose="020B0606030504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5147D7A-27BC-21CA-261B-77F6590912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21001" y="4467844"/>
            <a:ext cx="2993017" cy="1113184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3055EED-4E62-D532-B601-ED6D51C6F40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80631" y="4467844"/>
            <a:ext cx="2993016" cy="1113184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27">
            <a:extLst>
              <a:ext uri="{FF2B5EF4-FFF2-40B4-BE49-F238E27FC236}">
                <a16:creationId xmlns:a16="http://schemas.microsoft.com/office/drawing/2014/main" id="{DD28F01A-2C3F-57E4-57CB-7390901254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3938" y="3201193"/>
            <a:ext cx="2076298" cy="31273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2" name="Textplatzhalter 27">
            <a:extLst>
              <a:ext uri="{FF2B5EF4-FFF2-40B4-BE49-F238E27FC236}">
                <a16:creationId xmlns:a16="http://schemas.microsoft.com/office/drawing/2014/main" id="{FACB0D2E-1131-A353-8545-BEF62499A5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4622" y="3201193"/>
            <a:ext cx="2076298" cy="31273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3" name="Textplatzhalter 27">
            <a:extLst>
              <a:ext uri="{FF2B5EF4-FFF2-40B4-BE49-F238E27FC236}">
                <a16:creationId xmlns:a16="http://schemas.microsoft.com/office/drawing/2014/main" id="{57303D43-C5E6-08C0-1FB1-942E939D21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10600" y="3201193"/>
            <a:ext cx="2076298" cy="31273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294178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 - Zeitstrahl bu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>
            <a:extLst>
              <a:ext uri="{FF2B5EF4-FFF2-40B4-BE49-F238E27FC236}">
                <a16:creationId xmlns:a16="http://schemas.microsoft.com/office/drawing/2014/main" id="{5095900A-36F9-9EA2-1D10-3F0840018231}"/>
              </a:ext>
            </a:extLst>
          </p:cNvPr>
          <p:cNvSpPr/>
          <p:nvPr userDrawn="1"/>
        </p:nvSpPr>
        <p:spPr>
          <a:xfrm>
            <a:off x="838200" y="4166651"/>
            <a:ext cx="10546079" cy="1604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61082" dist="190500" dir="2700000" algn="tl" rotWithShape="0">
              <a:prstClr val="black">
                <a:alpha val="536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Open Sans" panose="020B0606030504020204" pitchFamily="34" charset="0"/>
            </a:endParaRPr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22DF002C-DA5F-6F8A-C612-88E900C71F6B}"/>
              </a:ext>
            </a:extLst>
          </p:cNvPr>
          <p:cNvSpPr/>
          <p:nvPr userDrawn="1"/>
        </p:nvSpPr>
        <p:spPr bwMode="auto">
          <a:xfrm>
            <a:off x="813093" y="1992352"/>
            <a:ext cx="3630064" cy="1620644"/>
          </a:xfrm>
          <a:custGeom>
            <a:avLst/>
            <a:gdLst>
              <a:gd name="connsiteX0" fmla="*/ 0 w 1662266"/>
              <a:gd name="connsiteY0" fmla="*/ 0 h 664906"/>
              <a:gd name="connsiteX1" fmla="*/ 1329813 w 1662266"/>
              <a:gd name="connsiteY1" fmla="*/ 0 h 664906"/>
              <a:gd name="connsiteX2" fmla="*/ 1662266 w 1662266"/>
              <a:gd name="connsiteY2" fmla="*/ 332453 h 664906"/>
              <a:gd name="connsiteX3" fmla="*/ 1329813 w 1662266"/>
              <a:gd name="connsiteY3" fmla="*/ 664906 h 664906"/>
              <a:gd name="connsiteX4" fmla="*/ 0 w 1662266"/>
              <a:gd name="connsiteY4" fmla="*/ 664906 h 664906"/>
              <a:gd name="connsiteX5" fmla="*/ 332453 w 1662266"/>
              <a:gd name="connsiteY5" fmla="*/ 332453 h 664906"/>
              <a:gd name="connsiteX6" fmla="*/ 0 w 1662266"/>
              <a:gd name="connsiteY6" fmla="*/ 0 h 664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2266" h="664906">
                <a:moveTo>
                  <a:pt x="0" y="0"/>
                </a:moveTo>
                <a:lnTo>
                  <a:pt x="1329813" y="0"/>
                </a:lnTo>
                <a:lnTo>
                  <a:pt x="1662266" y="332453"/>
                </a:lnTo>
                <a:lnTo>
                  <a:pt x="1329813" y="664906"/>
                </a:lnTo>
                <a:lnTo>
                  <a:pt x="0" y="664906"/>
                </a:lnTo>
                <a:lnTo>
                  <a:pt x="332453" y="33245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48468" tIns="38672" rIns="371125" bIns="38672" spcCol="1270" anchor="ctr"/>
          <a:lstStyle/>
          <a:p>
            <a:pPr algn="ctr" defTabSz="12890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2900">
              <a:latin typeface="Open Sans" panose="020B0606030504020204" pitchFamily="34" charset="0"/>
            </a:endParaRPr>
          </a:p>
        </p:txBody>
      </p:sp>
      <p:sp>
        <p:nvSpPr>
          <p:cNvPr id="42" name="Freeform 19">
            <a:extLst>
              <a:ext uri="{FF2B5EF4-FFF2-40B4-BE49-F238E27FC236}">
                <a16:creationId xmlns:a16="http://schemas.microsoft.com/office/drawing/2014/main" id="{62EC21FE-E93A-A6E0-5514-1D45FB54BDAE}"/>
              </a:ext>
            </a:extLst>
          </p:cNvPr>
          <p:cNvSpPr/>
          <p:nvPr userDrawn="1"/>
        </p:nvSpPr>
        <p:spPr bwMode="auto">
          <a:xfrm>
            <a:off x="1972328" y="1992352"/>
            <a:ext cx="3630064" cy="1620644"/>
          </a:xfrm>
          <a:custGeom>
            <a:avLst/>
            <a:gdLst>
              <a:gd name="connsiteX0" fmla="*/ 0 w 1662266"/>
              <a:gd name="connsiteY0" fmla="*/ 0 h 664906"/>
              <a:gd name="connsiteX1" fmla="*/ 1329813 w 1662266"/>
              <a:gd name="connsiteY1" fmla="*/ 0 h 664906"/>
              <a:gd name="connsiteX2" fmla="*/ 1662266 w 1662266"/>
              <a:gd name="connsiteY2" fmla="*/ 332453 h 664906"/>
              <a:gd name="connsiteX3" fmla="*/ 1329813 w 1662266"/>
              <a:gd name="connsiteY3" fmla="*/ 664906 h 664906"/>
              <a:gd name="connsiteX4" fmla="*/ 0 w 1662266"/>
              <a:gd name="connsiteY4" fmla="*/ 664906 h 664906"/>
              <a:gd name="connsiteX5" fmla="*/ 332453 w 1662266"/>
              <a:gd name="connsiteY5" fmla="*/ 332453 h 664906"/>
              <a:gd name="connsiteX6" fmla="*/ 0 w 1662266"/>
              <a:gd name="connsiteY6" fmla="*/ 0 h 664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2266" h="664906">
                <a:moveTo>
                  <a:pt x="0" y="0"/>
                </a:moveTo>
                <a:lnTo>
                  <a:pt x="1329813" y="0"/>
                </a:lnTo>
                <a:lnTo>
                  <a:pt x="1662266" y="332453"/>
                </a:lnTo>
                <a:lnTo>
                  <a:pt x="1329813" y="664906"/>
                </a:lnTo>
                <a:lnTo>
                  <a:pt x="0" y="664906"/>
                </a:lnTo>
                <a:lnTo>
                  <a:pt x="332453" y="3324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37438"/>
              <a:satOff val="17272"/>
              <a:lumOff val="7255"/>
              <a:alphaOff val="0"/>
            </a:schemeClr>
          </a:fillRef>
          <a:effectRef idx="0">
            <a:schemeClr val="accent3">
              <a:hueOff val="337438"/>
              <a:satOff val="17272"/>
              <a:lumOff val="7255"/>
              <a:alphaOff val="0"/>
            </a:schemeClr>
          </a:effectRef>
          <a:fontRef idx="minor">
            <a:schemeClr val="lt1"/>
          </a:fontRef>
        </p:style>
        <p:txBody>
          <a:bodyPr lIns="448468" tIns="38672" rIns="371125" bIns="38672" spcCol="1270" anchor="ctr"/>
          <a:lstStyle/>
          <a:p>
            <a:pPr algn="ctr" defTabSz="12890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2900">
              <a:latin typeface="Open Sans" panose="020B0606030504020204" pitchFamily="34" charset="0"/>
            </a:endParaRPr>
          </a:p>
        </p:txBody>
      </p:sp>
      <p:sp>
        <p:nvSpPr>
          <p:cNvPr id="43" name="Freeform 20">
            <a:extLst>
              <a:ext uri="{FF2B5EF4-FFF2-40B4-BE49-F238E27FC236}">
                <a16:creationId xmlns:a16="http://schemas.microsoft.com/office/drawing/2014/main" id="{2BF84B1E-A02D-28C7-FE8E-ADD7D88C2BD8}"/>
              </a:ext>
            </a:extLst>
          </p:cNvPr>
          <p:cNvSpPr/>
          <p:nvPr userDrawn="1"/>
        </p:nvSpPr>
        <p:spPr bwMode="auto">
          <a:xfrm>
            <a:off x="3131563" y="1992352"/>
            <a:ext cx="3630064" cy="1620644"/>
          </a:xfrm>
          <a:custGeom>
            <a:avLst/>
            <a:gdLst>
              <a:gd name="connsiteX0" fmla="*/ 0 w 1662266"/>
              <a:gd name="connsiteY0" fmla="*/ 0 h 664906"/>
              <a:gd name="connsiteX1" fmla="*/ 1329813 w 1662266"/>
              <a:gd name="connsiteY1" fmla="*/ 0 h 664906"/>
              <a:gd name="connsiteX2" fmla="*/ 1662266 w 1662266"/>
              <a:gd name="connsiteY2" fmla="*/ 332453 h 664906"/>
              <a:gd name="connsiteX3" fmla="*/ 1329813 w 1662266"/>
              <a:gd name="connsiteY3" fmla="*/ 664906 h 664906"/>
              <a:gd name="connsiteX4" fmla="*/ 0 w 1662266"/>
              <a:gd name="connsiteY4" fmla="*/ 664906 h 664906"/>
              <a:gd name="connsiteX5" fmla="*/ 332453 w 1662266"/>
              <a:gd name="connsiteY5" fmla="*/ 332453 h 664906"/>
              <a:gd name="connsiteX6" fmla="*/ 0 w 1662266"/>
              <a:gd name="connsiteY6" fmla="*/ 0 h 664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2266" h="664906">
                <a:moveTo>
                  <a:pt x="0" y="0"/>
                </a:moveTo>
                <a:lnTo>
                  <a:pt x="1329813" y="0"/>
                </a:lnTo>
                <a:lnTo>
                  <a:pt x="1662266" y="332453"/>
                </a:lnTo>
                <a:lnTo>
                  <a:pt x="1329813" y="664906"/>
                </a:lnTo>
                <a:lnTo>
                  <a:pt x="0" y="664906"/>
                </a:lnTo>
                <a:lnTo>
                  <a:pt x="332453" y="3324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  <p:txBody>
          <a:bodyPr lIns="448468" tIns="38672" rIns="371125" bIns="38672" spcCol="1270" anchor="ctr"/>
          <a:lstStyle/>
          <a:p>
            <a:pPr algn="ctr" defTabSz="12890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2900">
              <a:latin typeface="Open Sans" panose="020B0606030504020204" pitchFamily="34" charset="0"/>
            </a:endParaRPr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613F5B24-52AA-E6BE-D651-82359D730068}"/>
              </a:ext>
            </a:extLst>
          </p:cNvPr>
          <p:cNvSpPr/>
          <p:nvPr userDrawn="1"/>
        </p:nvSpPr>
        <p:spPr bwMode="auto">
          <a:xfrm>
            <a:off x="4290798" y="1992352"/>
            <a:ext cx="3630064" cy="1620644"/>
          </a:xfrm>
          <a:custGeom>
            <a:avLst/>
            <a:gdLst>
              <a:gd name="connsiteX0" fmla="*/ 0 w 1662266"/>
              <a:gd name="connsiteY0" fmla="*/ 0 h 664906"/>
              <a:gd name="connsiteX1" fmla="*/ 1329813 w 1662266"/>
              <a:gd name="connsiteY1" fmla="*/ 0 h 664906"/>
              <a:gd name="connsiteX2" fmla="*/ 1662266 w 1662266"/>
              <a:gd name="connsiteY2" fmla="*/ 332453 h 664906"/>
              <a:gd name="connsiteX3" fmla="*/ 1329813 w 1662266"/>
              <a:gd name="connsiteY3" fmla="*/ 664906 h 664906"/>
              <a:gd name="connsiteX4" fmla="*/ 0 w 1662266"/>
              <a:gd name="connsiteY4" fmla="*/ 664906 h 664906"/>
              <a:gd name="connsiteX5" fmla="*/ 332453 w 1662266"/>
              <a:gd name="connsiteY5" fmla="*/ 332453 h 664906"/>
              <a:gd name="connsiteX6" fmla="*/ 0 w 1662266"/>
              <a:gd name="connsiteY6" fmla="*/ 0 h 664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2266" h="664906">
                <a:moveTo>
                  <a:pt x="0" y="0"/>
                </a:moveTo>
                <a:lnTo>
                  <a:pt x="1329813" y="0"/>
                </a:lnTo>
                <a:lnTo>
                  <a:pt x="1662266" y="332453"/>
                </a:lnTo>
                <a:lnTo>
                  <a:pt x="1329813" y="664906"/>
                </a:lnTo>
                <a:lnTo>
                  <a:pt x="0" y="664906"/>
                </a:lnTo>
                <a:lnTo>
                  <a:pt x="332453" y="3324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48468" tIns="38672" rIns="371125" bIns="38672" spcCol="1270" anchor="ctr"/>
          <a:lstStyle/>
          <a:p>
            <a:pPr algn="ctr" defTabSz="12890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2900">
              <a:latin typeface="Open Sans" panose="020B0606030504020204" pitchFamily="34" charset="0"/>
            </a:endParaRPr>
          </a:p>
        </p:txBody>
      </p:sp>
      <p:sp>
        <p:nvSpPr>
          <p:cNvPr id="45" name="Freeform 22">
            <a:extLst>
              <a:ext uri="{FF2B5EF4-FFF2-40B4-BE49-F238E27FC236}">
                <a16:creationId xmlns:a16="http://schemas.microsoft.com/office/drawing/2014/main" id="{7A375D79-2AC4-7947-FBE1-3F9659BE15D7}"/>
              </a:ext>
            </a:extLst>
          </p:cNvPr>
          <p:cNvSpPr/>
          <p:nvPr userDrawn="1"/>
        </p:nvSpPr>
        <p:spPr bwMode="auto">
          <a:xfrm>
            <a:off x="5450033" y="1992352"/>
            <a:ext cx="3630064" cy="1620644"/>
          </a:xfrm>
          <a:custGeom>
            <a:avLst/>
            <a:gdLst>
              <a:gd name="connsiteX0" fmla="*/ 0 w 1662266"/>
              <a:gd name="connsiteY0" fmla="*/ 0 h 664906"/>
              <a:gd name="connsiteX1" fmla="*/ 1329813 w 1662266"/>
              <a:gd name="connsiteY1" fmla="*/ 0 h 664906"/>
              <a:gd name="connsiteX2" fmla="*/ 1662266 w 1662266"/>
              <a:gd name="connsiteY2" fmla="*/ 332453 h 664906"/>
              <a:gd name="connsiteX3" fmla="*/ 1329813 w 1662266"/>
              <a:gd name="connsiteY3" fmla="*/ 664906 h 664906"/>
              <a:gd name="connsiteX4" fmla="*/ 0 w 1662266"/>
              <a:gd name="connsiteY4" fmla="*/ 664906 h 664906"/>
              <a:gd name="connsiteX5" fmla="*/ 332453 w 1662266"/>
              <a:gd name="connsiteY5" fmla="*/ 332453 h 664906"/>
              <a:gd name="connsiteX6" fmla="*/ 0 w 1662266"/>
              <a:gd name="connsiteY6" fmla="*/ 0 h 664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2266" h="664906">
                <a:moveTo>
                  <a:pt x="0" y="0"/>
                </a:moveTo>
                <a:lnTo>
                  <a:pt x="1329813" y="0"/>
                </a:lnTo>
                <a:lnTo>
                  <a:pt x="1662266" y="332453"/>
                </a:lnTo>
                <a:lnTo>
                  <a:pt x="1329813" y="664906"/>
                </a:lnTo>
                <a:lnTo>
                  <a:pt x="0" y="664906"/>
                </a:lnTo>
                <a:lnTo>
                  <a:pt x="332453" y="3324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37438"/>
              <a:satOff val="17272"/>
              <a:lumOff val="7255"/>
              <a:alphaOff val="0"/>
            </a:schemeClr>
          </a:fillRef>
          <a:effectRef idx="0">
            <a:schemeClr val="accent3">
              <a:hueOff val="337438"/>
              <a:satOff val="17272"/>
              <a:lumOff val="7255"/>
              <a:alphaOff val="0"/>
            </a:schemeClr>
          </a:effectRef>
          <a:fontRef idx="minor">
            <a:schemeClr val="lt1"/>
          </a:fontRef>
        </p:style>
        <p:txBody>
          <a:bodyPr lIns="448468" tIns="38672" rIns="371125" bIns="38672" spcCol="1270" anchor="ctr"/>
          <a:lstStyle/>
          <a:p>
            <a:pPr algn="ctr" defTabSz="12890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2900">
              <a:latin typeface="Open Sans" panose="020B0606030504020204" pitchFamily="34" charset="0"/>
            </a:endParaRPr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514A559C-079A-B910-742B-7EAA8EA0701A}"/>
              </a:ext>
            </a:extLst>
          </p:cNvPr>
          <p:cNvSpPr/>
          <p:nvPr userDrawn="1"/>
        </p:nvSpPr>
        <p:spPr bwMode="auto">
          <a:xfrm>
            <a:off x="6594980" y="1992352"/>
            <a:ext cx="3630064" cy="1620644"/>
          </a:xfrm>
          <a:custGeom>
            <a:avLst/>
            <a:gdLst>
              <a:gd name="connsiteX0" fmla="*/ 0 w 1662266"/>
              <a:gd name="connsiteY0" fmla="*/ 0 h 664906"/>
              <a:gd name="connsiteX1" fmla="*/ 1329813 w 1662266"/>
              <a:gd name="connsiteY1" fmla="*/ 0 h 664906"/>
              <a:gd name="connsiteX2" fmla="*/ 1662266 w 1662266"/>
              <a:gd name="connsiteY2" fmla="*/ 332453 h 664906"/>
              <a:gd name="connsiteX3" fmla="*/ 1329813 w 1662266"/>
              <a:gd name="connsiteY3" fmla="*/ 664906 h 664906"/>
              <a:gd name="connsiteX4" fmla="*/ 0 w 1662266"/>
              <a:gd name="connsiteY4" fmla="*/ 664906 h 664906"/>
              <a:gd name="connsiteX5" fmla="*/ 332453 w 1662266"/>
              <a:gd name="connsiteY5" fmla="*/ 332453 h 664906"/>
              <a:gd name="connsiteX6" fmla="*/ 0 w 1662266"/>
              <a:gd name="connsiteY6" fmla="*/ 0 h 664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2266" h="664906">
                <a:moveTo>
                  <a:pt x="0" y="0"/>
                </a:moveTo>
                <a:lnTo>
                  <a:pt x="1329813" y="0"/>
                </a:lnTo>
                <a:lnTo>
                  <a:pt x="1662266" y="332453"/>
                </a:lnTo>
                <a:lnTo>
                  <a:pt x="1329813" y="664906"/>
                </a:lnTo>
                <a:lnTo>
                  <a:pt x="0" y="664906"/>
                </a:lnTo>
                <a:lnTo>
                  <a:pt x="332453" y="3324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  <p:txBody>
          <a:bodyPr lIns="448468" tIns="38672" rIns="371125" bIns="38672" spcCol="1270" anchor="ctr"/>
          <a:lstStyle/>
          <a:p>
            <a:pPr algn="ctr" defTabSz="12890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2900">
              <a:latin typeface="Open Sans" panose="020B0606030504020204" pitchFamily="34" charset="0"/>
            </a:endParaRPr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BFFC95F9-DA1B-7B03-F852-C93E38C55116}"/>
              </a:ext>
            </a:extLst>
          </p:cNvPr>
          <p:cNvSpPr/>
          <p:nvPr userDrawn="1"/>
        </p:nvSpPr>
        <p:spPr bwMode="auto">
          <a:xfrm>
            <a:off x="7754215" y="1992352"/>
            <a:ext cx="3630064" cy="1620644"/>
          </a:xfrm>
          <a:custGeom>
            <a:avLst/>
            <a:gdLst>
              <a:gd name="connsiteX0" fmla="*/ 0 w 1662266"/>
              <a:gd name="connsiteY0" fmla="*/ 0 h 664906"/>
              <a:gd name="connsiteX1" fmla="*/ 1329813 w 1662266"/>
              <a:gd name="connsiteY1" fmla="*/ 0 h 664906"/>
              <a:gd name="connsiteX2" fmla="*/ 1662266 w 1662266"/>
              <a:gd name="connsiteY2" fmla="*/ 332453 h 664906"/>
              <a:gd name="connsiteX3" fmla="*/ 1329813 w 1662266"/>
              <a:gd name="connsiteY3" fmla="*/ 664906 h 664906"/>
              <a:gd name="connsiteX4" fmla="*/ 0 w 1662266"/>
              <a:gd name="connsiteY4" fmla="*/ 664906 h 664906"/>
              <a:gd name="connsiteX5" fmla="*/ 332453 w 1662266"/>
              <a:gd name="connsiteY5" fmla="*/ 332453 h 664906"/>
              <a:gd name="connsiteX6" fmla="*/ 0 w 1662266"/>
              <a:gd name="connsiteY6" fmla="*/ 0 h 664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2266" h="664906">
                <a:moveTo>
                  <a:pt x="0" y="0"/>
                </a:moveTo>
                <a:lnTo>
                  <a:pt x="1329813" y="0"/>
                </a:lnTo>
                <a:lnTo>
                  <a:pt x="1662266" y="332453"/>
                </a:lnTo>
                <a:lnTo>
                  <a:pt x="1329813" y="664906"/>
                </a:lnTo>
                <a:lnTo>
                  <a:pt x="0" y="664906"/>
                </a:lnTo>
                <a:lnTo>
                  <a:pt x="332453" y="3324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  <p:txBody>
          <a:bodyPr lIns="448468" tIns="38672" rIns="371125" bIns="38672" spcCol="1270" anchor="ctr"/>
          <a:lstStyle/>
          <a:p>
            <a:pPr algn="ctr" defTabSz="12890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2900">
              <a:latin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DC42-A2C8-E24C-ADD8-434C8DEAA244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35" name="Textplatzhalter 27">
            <a:extLst>
              <a:ext uri="{FF2B5EF4-FFF2-40B4-BE49-F238E27FC236}">
                <a16:creationId xmlns:a16="http://schemas.microsoft.com/office/drawing/2014/main" id="{A8626476-F168-55EB-F9B4-B79FB5ACA8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41971" y="2648574"/>
            <a:ext cx="1974125" cy="31273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5" name="Textplatzhalter 27">
            <a:extLst>
              <a:ext uri="{FF2B5EF4-FFF2-40B4-BE49-F238E27FC236}">
                <a16:creationId xmlns:a16="http://schemas.microsoft.com/office/drawing/2014/main" id="{365DD82F-666C-81A8-CCFE-2C7F57CBAA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700000">
            <a:off x="1637543" y="2608816"/>
            <a:ext cx="771702" cy="31273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6" name="Textplatzhalter 27">
            <a:extLst>
              <a:ext uri="{FF2B5EF4-FFF2-40B4-BE49-F238E27FC236}">
                <a16:creationId xmlns:a16="http://schemas.microsoft.com/office/drawing/2014/main" id="{38EE3B78-525B-EC45-F750-0004DAF9F6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2700000">
            <a:off x="2822331" y="2608816"/>
            <a:ext cx="771702" cy="31273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7" name="Textplatzhalter 27">
            <a:extLst>
              <a:ext uri="{FF2B5EF4-FFF2-40B4-BE49-F238E27FC236}">
                <a16:creationId xmlns:a16="http://schemas.microsoft.com/office/drawing/2014/main" id="{2698D91E-D329-FF4F-7D23-E7B814D575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2700000">
            <a:off x="3960227" y="2608816"/>
            <a:ext cx="771702" cy="31273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8" name="Textplatzhalter 27">
            <a:extLst>
              <a:ext uri="{FF2B5EF4-FFF2-40B4-BE49-F238E27FC236}">
                <a16:creationId xmlns:a16="http://schemas.microsoft.com/office/drawing/2014/main" id="{EAA97D0D-C384-7758-3379-69090161FD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2700000">
            <a:off x="5098123" y="2608816"/>
            <a:ext cx="771702" cy="31273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9" name="Textplatzhalter 27">
            <a:extLst>
              <a:ext uri="{FF2B5EF4-FFF2-40B4-BE49-F238E27FC236}">
                <a16:creationId xmlns:a16="http://schemas.microsoft.com/office/drawing/2014/main" id="{08E7A0E0-A6C5-785D-7FB4-1D54F765679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2700000">
            <a:off x="6236019" y="2608816"/>
            <a:ext cx="771702" cy="31273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0" name="Textplatzhalter 27">
            <a:extLst>
              <a:ext uri="{FF2B5EF4-FFF2-40B4-BE49-F238E27FC236}">
                <a16:creationId xmlns:a16="http://schemas.microsoft.com/office/drawing/2014/main" id="{A85E0B56-1665-4575-BA64-715E160EC2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2700000">
            <a:off x="7385638" y="2608816"/>
            <a:ext cx="771702" cy="31273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2" name="Inhaltsplatzhalter 2">
            <a:extLst>
              <a:ext uri="{FF2B5EF4-FFF2-40B4-BE49-F238E27FC236}">
                <a16:creationId xmlns:a16="http://schemas.microsoft.com/office/drawing/2014/main" id="{EC6C43D8-B858-1CF6-5784-15D683223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6675" y="4514272"/>
            <a:ext cx="8523257" cy="10390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de-DE" sz="160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04990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 - End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4C4989B-6D00-63F9-5094-0073C9929874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611E52-BD62-B589-B1C6-58EE3591DA3C}"/>
              </a:ext>
            </a:extLst>
          </p:cNvPr>
          <p:cNvSpPr/>
          <p:nvPr userDrawn="1"/>
        </p:nvSpPr>
        <p:spPr>
          <a:xfrm>
            <a:off x="772121" y="424252"/>
            <a:ext cx="8317369" cy="56862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61082" dist="190500" dir="2700000" algn="tl" rotWithShape="0">
              <a:prstClr val="black">
                <a:alpha val="536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Open Sans" panose="020B0606030504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F1C1D39-BA0A-BE22-F072-46D1A4D7A317}"/>
              </a:ext>
            </a:extLst>
          </p:cNvPr>
          <p:cNvSpPr/>
          <p:nvPr userDrawn="1"/>
        </p:nvSpPr>
        <p:spPr>
          <a:xfrm>
            <a:off x="522771" y="422476"/>
            <a:ext cx="61752" cy="6435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2EC0FF6F-166C-6195-A2E8-157A7AF2F9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92716" y="422476"/>
            <a:ext cx="3351062" cy="56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mit Klick auf das Symbol einfügen</a:t>
            </a:r>
          </a:p>
        </p:txBody>
      </p:sp>
      <p:pic>
        <p:nvPicPr>
          <p:cNvPr id="7" name="Grafik 6" descr="Ein Bild, das Schrift, Text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1CDFC8C2-AA13-395E-67A8-78808FD53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9632" y="750216"/>
            <a:ext cx="5504740" cy="2257408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26E0E4E-BF77-3944-FAFB-2D28EF7587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7301" y="3092891"/>
            <a:ext cx="6629402" cy="2438114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24892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- End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4C4989B-6D00-63F9-5094-0073C99298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611E52-BD62-B589-B1C6-58EE3591DA3C}"/>
              </a:ext>
            </a:extLst>
          </p:cNvPr>
          <p:cNvSpPr/>
          <p:nvPr userDrawn="1"/>
        </p:nvSpPr>
        <p:spPr>
          <a:xfrm>
            <a:off x="772121" y="424252"/>
            <a:ext cx="8317369" cy="56862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61082" dist="190500" dir="2700000" algn="tl" rotWithShape="0">
              <a:prstClr val="black">
                <a:alpha val="536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Open Sans" panose="020B0606030504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F1C1D39-BA0A-BE22-F072-46D1A4D7A317}"/>
              </a:ext>
            </a:extLst>
          </p:cNvPr>
          <p:cNvSpPr/>
          <p:nvPr userDrawn="1"/>
        </p:nvSpPr>
        <p:spPr>
          <a:xfrm>
            <a:off x="522771" y="422476"/>
            <a:ext cx="61752" cy="6435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2EC0FF6F-166C-6195-A2E8-157A7AF2F9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92716" y="422476"/>
            <a:ext cx="3351062" cy="56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mit Klick auf das Symbol einfügen</a:t>
            </a:r>
          </a:p>
        </p:txBody>
      </p:sp>
      <p:pic>
        <p:nvPicPr>
          <p:cNvPr id="7" name="Grafik 6" descr="Ein Bild, das Schrift, Text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1CDFC8C2-AA13-395E-67A8-78808FD53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9632" y="750216"/>
            <a:ext cx="5504740" cy="2257408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26E0E4E-BF77-3944-FAFB-2D28EF7587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7301" y="3092891"/>
            <a:ext cx="6629402" cy="2438114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89049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700B8-3F8D-EA47-90E4-CA1C27520CAB}" type="datetime1">
              <a:rPr lang="de-DE" smtClean="0"/>
              <a:t>12.09.2025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05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55276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562F-17C4-BB40-9DF6-513971D9C56C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74A4F2-70B4-7BA7-EDB4-3AF794D1E3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98526" y="1825221"/>
            <a:ext cx="5155276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15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B6CE1F-19FD-43AD-A3FC-53284371392B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4347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F942AE5-7903-A4B9-D5C5-5B4270718B49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Open Sans" panose="020B0606030504020204" pitchFamily="34" charset="0"/>
            </a:endParaRP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BF4899BA-F157-790F-B12A-0225062034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145" y="5820467"/>
            <a:ext cx="10334831" cy="688975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 für eine Zeile Text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90B6E0-7E32-A3A6-75E4-4D2E484B8C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96560" y="3640238"/>
            <a:ext cx="2568000" cy="105309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2EBCA5D-5D03-AF0B-238E-D58AB5703057}"/>
              </a:ext>
            </a:extLst>
          </p:cNvPr>
          <p:cNvSpPr/>
          <p:nvPr userDrawn="1"/>
        </p:nvSpPr>
        <p:spPr>
          <a:xfrm>
            <a:off x="522771" y="422476"/>
            <a:ext cx="61752" cy="6435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229FA043-8D89-5D1F-B83F-01B11C5B77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135" y="4868304"/>
            <a:ext cx="10304851" cy="90719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E5435ED9-C127-C867-AB5E-F25C04C7F6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392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79D6C0E-D54D-FC0E-C98F-C47AA69564F4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>
                <a:gsLst>
                  <a:gs pos="44956">
                    <a:srgbClr val="927D46"/>
                  </a:gs>
                  <a:gs pos="1000">
                    <a:schemeClr val="accent2">
                      <a:lumMod val="50000"/>
                      <a:alpha val="0"/>
                    </a:schemeClr>
                  </a:gs>
                  <a:gs pos="100000">
                    <a:schemeClr val="accent5"/>
                  </a:gs>
                </a:gsLst>
                <a:lin ang="1200000" scaled="0"/>
              </a:gradFill>
              <a:latin typeface="Open Sans" panose="020B0606030504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5552C5D-C2F0-76C2-1879-4C4DC9C94B2A}"/>
              </a:ext>
            </a:extLst>
          </p:cNvPr>
          <p:cNvSpPr/>
          <p:nvPr userDrawn="1"/>
        </p:nvSpPr>
        <p:spPr>
          <a:xfrm rot="5400000">
            <a:off x="1850011" y="1613712"/>
            <a:ext cx="71387" cy="3771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AA45DB-D911-C3CD-C455-25FB187518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7274" y="2205853"/>
            <a:ext cx="2568003" cy="1053096"/>
          </a:xfrm>
          <a:prstGeom prst="rect">
            <a:avLst/>
          </a:prstGeom>
        </p:spPr>
      </p:pic>
      <p:sp>
        <p:nvSpPr>
          <p:cNvPr id="10" name="Textplatzhalter 18">
            <a:extLst>
              <a:ext uri="{FF2B5EF4-FFF2-40B4-BE49-F238E27FC236}">
                <a16:creationId xmlns:a16="http://schemas.microsoft.com/office/drawing/2014/main" id="{930E5F34-3030-EF87-BE0A-16BA84F47D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466" y="5061324"/>
            <a:ext cx="10334831" cy="688975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Platz für zwei Zeilen Text</a:t>
            </a:r>
          </a:p>
          <a:p>
            <a:endParaRPr lang="de-DE" dirty="0"/>
          </a:p>
        </p:txBody>
      </p:sp>
      <p:sp>
        <p:nvSpPr>
          <p:cNvPr id="13" name="Textplatzhalter 14">
            <a:extLst>
              <a:ext uri="{FF2B5EF4-FFF2-40B4-BE49-F238E27FC236}">
                <a16:creationId xmlns:a16="http://schemas.microsoft.com/office/drawing/2014/main" id="{F9E5419C-7B5A-BFC6-E94C-295AB725B3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466" y="3888031"/>
            <a:ext cx="10304851" cy="907193"/>
          </a:xfrm>
        </p:spPr>
        <p:txBody>
          <a:bodyPr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8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EAF0567-D15C-A858-7416-F0B4D0148B2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59000">
                <a:schemeClr val="accent2">
                  <a:lumMod val="50000"/>
                  <a:alpha val="0"/>
                </a:schemeClr>
              </a:gs>
              <a:gs pos="100000">
                <a:schemeClr val="accent5">
                  <a:alpha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>
                <a:gsLst>
                  <a:gs pos="44956">
                    <a:srgbClr val="927D46"/>
                  </a:gs>
                  <a:gs pos="1000">
                    <a:schemeClr val="accent2">
                      <a:lumMod val="50000"/>
                      <a:alpha val="0"/>
                    </a:schemeClr>
                  </a:gs>
                  <a:gs pos="100000">
                    <a:schemeClr val="accent5"/>
                  </a:gs>
                </a:gsLst>
                <a:lin ang="1200000" scaled="0"/>
              </a:gradFill>
              <a:latin typeface="Open Sans" panose="020B0606030504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59997BB-CD53-963A-22D9-147852A0D6E2}"/>
              </a:ext>
            </a:extLst>
          </p:cNvPr>
          <p:cNvSpPr/>
          <p:nvPr userDrawn="1"/>
        </p:nvSpPr>
        <p:spPr>
          <a:xfrm rot="5400000">
            <a:off x="1850011" y="1613712"/>
            <a:ext cx="71387" cy="377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pic>
        <p:nvPicPr>
          <p:cNvPr id="5" name="Grafik 4" descr="Ein Bild, das Schrift, Text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610373BC-DA81-7C84-C4F6-EADCCCFF2D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2147" y="2224552"/>
            <a:ext cx="2568003" cy="1053097"/>
          </a:xfrm>
          <a:prstGeom prst="rect">
            <a:avLst/>
          </a:prstGeom>
        </p:spPr>
      </p:pic>
      <p:sp>
        <p:nvSpPr>
          <p:cNvPr id="10" name="Textplatzhalter 18">
            <a:extLst>
              <a:ext uri="{FF2B5EF4-FFF2-40B4-BE49-F238E27FC236}">
                <a16:creationId xmlns:a16="http://schemas.microsoft.com/office/drawing/2014/main" id="{930E5F34-3030-EF87-BE0A-16BA84F47D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466" y="5061324"/>
            <a:ext cx="10334831" cy="688975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Platz für zwei Zeilen Text</a:t>
            </a:r>
          </a:p>
          <a:p>
            <a:endParaRPr lang="de-DE" dirty="0"/>
          </a:p>
        </p:txBody>
      </p:sp>
      <p:sp>
        <p:nvSpPr>
          <p:cNvPr id="13" name="Textplatzhalter 14">
            <a:extLst>
              <a:ext uri="{FF2B5EF4-FFF2-40B4-BE49-F238E27FC236}">
                <a16:creationId xmlns:a16="http://schemas.microsoft.com/office/drawing/2014/main" id="{F9E5419C-7B5A-BFC6-E94C-295AB725B3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466" y="3888031"/>
            <a:ext cx="10304851" cy="907193"/>
          </a:xfrm>
        </p:spPr>
        <p:txBody>
          <a:bodyPr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25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183827CC-C887-6143-C8BC-83D1EFDFB4D7}"/>
              </a:ext>
            </a:extLst>
          </p:cNvPr>
          <p:cNvSpPr/>
          <p:nvPr userDrawn="1"/>
        </p:nvSpPr>
        <p:spPr>
          <a:xfrm>
            <a:off x="7142696" y="1480964"/>
            <a:ext cx="1229777" cy="53770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30" name="Bildplatzhalter 10">
            <a:extLst>
              <a:ext uri="{FF2B5EF4-FFF2-40B4-BE49-F238E27FC236}">
                <a16:creationId xmlns:a16="http://schemas.microsoft.com/office/drawing/2014/main" id="{E943C330-62E1-11F7-4D96-B748DE54656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66550" y="0"/>
            <a:ext cx="382545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1" y="2351165"/>
            <a:ext cx="2005978" cy="69294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6B32E-7CD5-EE42-B03A-20DBED8E7F4C}" type="datetime1">
              <a:rPr lang="de-DE" smtClean="0"/>
              <a:t>12.09.2025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88C93B2-C335-2EA4-E10A-9ECC430AAE4B}"/>
              </a:ext>
            </a:extLst>
          </p:cNvPr>
          <p:cNvSpPr/>
          <p:nvPr userDrawn="1"/>
        </p:nvSpPr>
        <p:spPr>
          <a:xfrm rot="5400000">
            <a:off x="977124" y="503841"/>
            <a:ext cx="61752" cy="2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07C2F47-1594-067E-5204-4D8CF939B61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02032" y="1846490"/>
            <a:ext cx="818293" cy="5046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6CDCF9-573B-7053-C79F-1701C8641D6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200" y="3810740"/>
            <a:ext cx="2005978" cy="69294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02CB506-4B74-7E8E-9240-583A981FCDA6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02031" y="3306065"/>
            <a:ext cx="818293" cy="5046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057634A-A430-403F-FB0B-028A72E20B19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38199" y="5270315"/>
            <a:ext cx="2005978" cy="69294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03A331B-7D57-C8DA-7E52-F1CA681CCEAA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802030" y="4765640"/>
            <a:ext cx="818293" cy="5046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888C7F2-1516-4146-E14D-AFA9BEAC2D46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602080" y="2351164"/>
            <a:ext cx="2005978" cy="69294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ABD5718-D772-1B4C-2FE7-6DF95EC476B7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3565911" y="1846489"/>
            <a:ext cx="818293" cy="5046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4759E39-6033-7905-60CF-457D1A9B357F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3602079" y="3810739"/>
            <a:ext cx="2005978" cy="69294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A9BEAF8-DFD6-56A4-E921-B745086BC35F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3565910" y="3306064"/>
            <a:ext cx="818293" cy="5046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/>
              <a:t>05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5F2A4C8-87A2-7AF0-D76F-D91752400330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3602078" y="5270314"/>
            <a:ext cx="2005978" cy="69294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7461BD2-D33A-C179-23EE-0068D2B8E40F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3565909" y="4765639"/>
            <a:ext cx="818293" cy="5046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107930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Kapitel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60E162A-1CB9-8CFB-7E23-78122B93449F}"/>
              </a:ext>
            </a:extLst>
          </p:cNvPr>
          <p:cNvSpPr/>
          <p:nvPr userDrawn="1"/>
        </p:nvSpPr>
        <p:spPr>
          <a:xfrm>
            <a:off x="9522760" y="1500098"/>
            <a:ext cx="2669240" cy="5357902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49627A4-8EE0-445F-D60D-7393190CB006}"/>
              </a:ext>
            </a:extLst>
          </p:cNvPr>
          <p:cNvSpPr/>
          <p:nvPr userDrawn="1"/>
        </p:nvSpPr>
        <p:spPr>
          <a:xfrm>
            <a:off x="786248" y="5266545"/>
            <a:ext cx="61752" cy="160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11" name="Textplatzhalter 14">
            <a:extLst>
              <a:ext uri="{FF2B5EF4-FFF2-40B4-BE49-F238E27FC236}">
                <a16:creationId xmlns:a16="http://schemas.microsoft.com/office/drawing/2014/main" id="{5A523377-C604-6853-AB0B-E69F01F5D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7999" y="4020382"/>
            <a:ext cx="6876275" cy="907193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Kapiteltitel</a:t>
            </a:r>
            <a:endParaRPr lang="en-US" dirty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A3FB67A9-3B8A-F2B4-3E2A-85A804F8261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927693" y="14145"/>
            <a:ext cx="3739249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80261AED-5577-9E02-DCB1-29ED2B8D2150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0880316-93E9-BB46-9BCE-E501DF7CE233}" type="datetime1">
              <a:rPr lang="de-DE" smtClean="0"/>
              <a:t>12.09.2025</a:t>
            </a:fld>
            <a:endParaRPr lang="de-DE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3649B7A-442B-C853-0E34-57937A84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78A34FA-8BA1-FE25-DC84-678956AA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B4185DD-C3F3-4002-5B2F-1E4F67E6B2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7999" y="1187450"/>
            <a:ext cx="3892826" cy="2241550"/>
          </a:xfrm>
        </p:spPr>
        <p:txBody>
          <a:bodyPr>
            <a:noAutofit/>
          </a:bodyPr>
          <a:lstStyle>
            <a:lvl1pPr algn="l">
              <a:defRPr sz="22100" b="1" spc="-300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1200000" scaled="0"/>
                </a:gradFill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26059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apitel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EAF0567-D15C-A858-7416-F0B4D0148B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9000">
                <a:schemeClr val="accent2">
                  <a:lumMod val="50000"/>
                  <a:alpha val="0"/>
                </a:schemeClr>
              </a:gs>
              <a:gs pos="100000">
                <a:schemeClr val="accent5">
                  <a:alpha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gradFill>
                <a:gsLst>
                  <a:gs pos="44956">
                    <a:srgbClr val="927D46"/>
                  </a:gs>
                  <a:gs pos="1000">
                    <a:schemeClr val="accent2">
                      <a:lumMod val="50000"/>
                      <a:alpha val="0"/>
                    </a:schemeClr>
                  </a:gs>
                  <a:gs pos="100000">
                    <a:schemeClr val="accent5"/>
                  </a:gs>
                </a:gsLst>
                <a:lin ang="1200000" scaled="0"/>
              </a:gradFill>
              <a:latin typeface="Open Sans" panose="020B0606030504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59997BB-CD53-963A-22D9-147852A0D6E2}"/>
              </a:ext>
            </a:extLst>
          </p:cNvPr>
          <p:cNvSpPr/>
          <p:nvPr userDrawn="1"/>
        </p:nvSpPr>
        <p:spPr>
          <a:xfrm rot="5400000">
            <a:off x="1850011" y="1613712"/>
            <a:ext cx="71387" cy="377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6DAFA70E-7C02-E53D-A4A6-908493999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7655" y="5205883"/>
            <a:ext cx="9900340" cy="46432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92FE7552-4B79-4E6D-9639-814C473FD1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395" y="4103745"/>
            <a:ext cx="9871620" cy="611386"/>
          </a:xfrm>
        </p:spPr>
        <p:txBody>
          <a:bodyPr>
            <a:normAutofit lnSpcReduction="10000"/>
          </a:bodyPr>
          <a:lstStyle>
            <a:lvl1pPr>
              <a:defRPr sz="40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3D7624EB-52B4-5763-D996-B7C7531DA15F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spc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Hoch Consulting GmbH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B7919F80-2734-B915-0446-6E736A9DB70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B57FE8-3767-9341-B005-969DB4623E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Datumsplatzhalter 4">
            <a:extLst>
              <a:ext uri="{FF2B5EF4-FFF2-40B4-BE49-F238E27FC236}">
                <a16:creationId xmlns:a16="http://schemas.microsoft.com/office/drawing/2014/main" id="{76693A29-51D9-532B-EAD8-55AA11EE3D4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B6B32E-7CD5-EE42-B03A-20DBED8E7F4C}" type="datetime1">
              <a:rPr lang="de-DE" sz="10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/>
              <a:t>12.09.2025</a:t>
            </a:fld>
            <a:endParaRPr lang="de-DE" sz="1000" b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44F7554-BC32-EEA5-7167-784D5EDE78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314866"/>
            <a:ext cx="3089744" cy="2241550"/>
          </a:xfrm>
        </p:spPr>
        <p:txBody>
          <a:bodyPr>
            <a:noAutofit/>
          </a:bodyPr>
          <a:lstStyle>
            <a:lvl1pPr algn="r">
              <a:defRPr sz="16600" b="1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1200000" scaled="0"/>
                </a:gradFill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53547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Kapitelslid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A3FB67A9-3B8A-F2B4-3E2A-85A804F8261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0" y="14145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mit Klick auf das Symbol einfügen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F9C9948-C3C6-702C-A431-4EB4A2097FEC}"/>
              </a:ext>
            </a:extLst>
          </p:cNvPr>
          <p:cNvSpPr/>
          <p:nvPr userDrawn="1"/>
        </p:nvSpPr>
        <p:spPr>
          <a:xfrm>
            <a:off x="802532" y="3264062"/>
            <a:ext cx="5293468" cy="25744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461082" dist="190500" dir="2700000" algn="tl" rotWithShape="0">
              <a:prstClr val="black">
                <a:alpha val="536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Open Sans" panose="020B0606030504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6397A46-A1C4-4E21-997B-EF17836AB22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6847665" y="27768"/>
            <a:ext cx="7969173" cy="6107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de-DE" sz="50000" dirty="0">
              <a:solidFill>
                <a:schemeClr val="bg1">
                  <a:alpha val="25000"/>
                </a:schemeClr>
              </a:solidFill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B65D6FA-5672-1BE9-D777-8213DCA6E4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6707970" y="99492"/>
            <a:ext cx="7484355" cy="6615113"/>
          </a:xfrm>
        </p:spPr>
        <p:txBody>
          <a:bodyPr>
            <a:noAutofit/>
          </a:bodyPr>
          <a:lstStyle>
            <a:lvl1pPr>
              <a:defRPr sz="50000" b="1"/>
            </a:lvl1pPr>
          </a:lstStyle>
          <a:p>
            <a:pPr lvl="0"/>
            <a:r>
              <a:rPr lang="de-DE" sz="50000" dirty="0">
                <a:solidFill>
                  <a:schemeClr val="bg1">
                    <a:alpha val="25000"/>
                  </a:schemeClr>
                </a:solidFill>
              </a:rPr>
              <a:t>03</a:t>
            </a:r>
            <a:endParaRPr lang="de-DE" dirty="0"/>
          </a:p>
        </p:txBody>
      </p:sp>
      <p:sp>
        <p:nvSpPr>
          <p:cNvPr id="13" name="Textplatzhalter 14">
            <a:extLst>
              <a:ext uri="{FF2B5EF4-FFF2-40B4-BE49-F238E27FC236}">
                <a16:creationId xmlns:a16="http://schemas.microsoft.com/office/drawing/2014/main" id="{617BC56E-A236-D4A8-7F52-1FCC01B9B1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1190" y="3644071"/>
            <a:ext cx="4641428" cy="1794203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Kapiteltitel über mehrere Zeilen Länge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18D345-AA2B-A70D-212E-0460E29C6AC7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0880316-93E9-BB46-9BCE-E501DF7CE233}" type="datetime1">
              <a:rPr lang="de-DE" smtClean="0"/>
              <a:t>12.09.2025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8D889-0104-5E59-0B26-BAA9F4C04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F48AF-D9F7-D298-3697-34680C20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6B57FE8-3767-9341-B005-969DB4623E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12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7109EEBB-933E-1A4F-B102-414CD9A30ED7}" type="datetime1">
              <a:rPr lang="de-DE" smtClean="0"/>
              <a:t>12.09.2025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Hoch Consulting GmbH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6B57FE8-3767-9341-B005-969DB4623E94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61375559-C2F9-74A8-B842-9647A4B4F64C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-739720" y="-1468326"/>
            <a:ext cx="13167904" cy="7992949"/>
            <a:chOff x="-739050" y="-1462549"/>
            <a:chExt cx="13167904" cy="7992949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B4069130-6B15-4E64-A6D6-0832AD1471A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-210863" y="-1462549"/>
              <a:ext cx="12465332" cy="1445297"/>
              <a:chOff x="-210863" y="-1462549"/>
              <a:chExt cx="12465332" cy="1445297"/>
            </a:xfrm>
          </p:grpSpPr>
          <p:cxnSp>
            <p:nvCxnSpPr>
              <p:cNvPr id="35" name="Line">
                <a:extLst>
                  <a:ext uri="{FF2B5EF4-FFF2-40B4-BE49-F238E27FC236}">
                    <a16:creationId xmlns:a16="http://schemas.microsoft.com/office/drawing/2014/main" id="{FB10EB1F-CB51-062A-6954-D7B3B2AFB287}"/>
                  </a:ext>
                </a:extLst>
              </p:cNvPr>
              <p:cNvCxnSpPr/>
              <p:nvPr/>
            </p:nvCxnSpPr>
            <p:spPr bwMode="gray">
              <a:xfrm flipV="1">
                <a:off x="539401" y="-737252"/>
                <a:ext cx="0" cy="72000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">
                <a:extLst>
                  <a:ext uri="{FF2B5EF4-FFF2-40B4-BE49-F238E27FC236}">
                    <a16:creationId xmlns:a16="http://schemas.microsoft.com/office/drawing/2014/main" id="{5E9AC5A5-CC61-B9ED-F840-62E22F183AC7}"/>
                  </a:ext>
                </a:extLst>
              </p:cNvPr>
              <p:cNvSpPr txBox="1"/>
              <p:nvPr/>
            </p:nvSpPr>
            <p:spPr bwMode="gray">
              <a:xfrm>
                <a:off x="-210863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b="0" i="0" noProof="0" dirty="0">
                    <a:latin typeface="Open Sans" panose="020B0606030504020204" pitchFamily="34" charset="0"/>
                  </a:rPr>
                  <a:t>Position Helpline</a:t>
                </a:r>
                <a:br>
                  <a:rPr lang="en-US" sz="1200" b="0" i="0" noProof="0" dirty="0">
                    <a:latin typeface="Open Sans" panose="020B0606030504020204" pitchFamily="34" charset="0"/>
                  </a:rPr>
                </a:br>
                <a:r>
                  <a:rPr lang="en-US" sz="1200" b="0" i="0" noProof="0" dirty="0">
                    <a:latin typeface="Open Sans" panose="020B0606030504020204" pitchFamily="34" charset="0"/>
                  </a:rPr>
                  <a:t>15,42</a:t>
                </a:r>
              </a:p>
            </p:txBody>
          </p:sp>
          <p:cxnSp>
            <p:nvCxnSpPr>
              <p:cNvPr id="9" name="Line">
                <a:extLst>
                  <a:ext uri="{FF2B5EF4-FFF2-40B4-BE49-F238E27FC236}">
                    <a16:creationId xmlns:a16="http://schemas.microsoft.com/office/drawing/2014/main" id="{E07AF65D-8045-251F-B59B-6824C11817C1}"/>
                  </a:ext>
                </a:extLst>
              </p:cNvPr>
              <p:cNvCxnSpPr/>
              <p:nvPr userDrawn="1"/>
            </p:nvCxnSpPr>
            <p:spPr bwMode="gray">
              <a:xfrm flipV="1">
                <a:off x="838871" y="-1462549"/>
                <a:ext cx="0" cy="144000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">
                <a:extLst>
                  <a:ext uri="{FF2B5EF4-FFF2-40B4-BE49-F238E27FC236}">
                    <a16:creationId xmlns:a16="http://schemas.microsoft.com/office/drawing/2014/main" id="{C6D640BC-8F1D-C5CA-7883-D0D261EE9EF9}"/>
                  </a:ext>
                </a:extLst>
              </p:cNvPr>
              <p:cNvSpPr txBox="1"/>
              <p:nvPr userDrawn="1"/>
            </p:nvSpPr>
            <p:spPr bwMode="gray">
              <a:xfrm>
                <a:off x="838870" y="-1445297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b="0" i="0" noProof="0" dirty="0">
                    <a:latin typeface="Open Sans" panose="020B0606030504020204" pitchFamily="34" charset="0"/>
                  </a:rPr>
                  <a:t>Position Helpline</a:t>
                </a:r>
                <a:br>
                  <a:rPr lang="en-US" sz="1200" b="0" i="0" noProof="0" dirty="0">
                    <a:latin typeface="Open Sans" panose="020B0606030504020204" pitchFamily="34" charset="0"/>
                  </a:rPr>
                </a:br>
                <a:r>
                  <a:rPr lang="en-US" sz="1200" b="0" i="0" noProof="0" dirty="0">
                    <a:latin typeface="Open Sans" panose="020B0606030504020204" pitchFamily="34" charset="0"/>
                  </a:rPr>
                  <a:t>23,3</a:t>
                </a:r>
              </a:p>
            </p:txBody>
          </p:sp>
          <p:cxnSp>
            <p:nvCxnSpPr>
              <p:cNvPr id="12" name="Line">
                <a:extLst>
                  <a:ext uri="{FF2B5EF4-FFF2-40B4-BE49-F238E27FC236}">
                    <a16:creationId xmlns:a16="http://schemas.microsoft.com/office/drawing/2014/main" id="{28B1F0BC-4CA1-C059-27FF-D7A012D6EE00}"/>
                  </a:ext>
                </a:extLst>
              </p:cNvPr>
              <p:cNvCxnSpPr/>
              <p:nvPr userDrawn="1"/>
            </p:nvCxnSpPr>
            <p:spPr bwMode="gray">
              <a:xfrm flipV="1">
                <a:off x="11354470" y="-1462549"/>
                <a:ext cx="0" cy="144000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">
                <a:extLst>
                  <a:ext uri="{FF2B5EF4-FFF2-40B4-BE49-F238E27FC236}">
                    <a16:creationId xmlns:a16="http://schemas.microsoft.com/office/drawing/2014/main" id="{2DDAB95E-C3B4-6882-A594-75956ED805B3}"/>
                  </a:ext>
                </a:extLst>
              </p:cNvPr>
              <p:cNvSpPr txBox="1"/>
              <p:nvPr userDrawn="1"/>
            </p:nvSpPr>
            <p:spPr bwMode="gray">
              <a:xfrm>
                <a:off x="11354469" y="-1445297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7200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b="0" i="0" noProof="0" dirty="0">
                    <a:latin typeface="Open Sans" panose="020B0606030504020204" pitchFamily="34" charset="0"/>
                  </a:rPr>
                  <a:t>Position Helpline</a:t>
                </a:r>
                <a:br>
                  <a:rPr lang="en-US" sz="1200" b="0" i="0" noProof="0" dirty="0">
                    <a:latin typeface="Open Sans" panose="020B0606030504020204" pitchFamily="34" charset="0"/>
                  </a:rPr>
                </a:br>
                <a:r>
                  <a:rPr lang="en-US" sz="1200" b="0" i="0" noProof="0" dirty="0">
                    <a:latin typeface="Open Sans" panose="020B0606030504020204" pitchFamily="34" charset="0"/>
                  </a:rPr>
                  <a:t>23,3</a:t>
                </a:r>
              </a:p>
            </p:txBody>
          </p:sp>
        </p:grp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450E26CB-3D77-A8AA-EDE9-01D1C9C1F22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1528854" y="-737252"/>
              <a:ext cx="900000" cy="720000"/>
              <a:chOff x="11528854" y="-737252"/>
              <a:chExt cx="900000" cy="720000"/>
            </a:xfrm>
          </p:grpSpPr>
          <p:cxnSp>
            <p:nvCxnSpPr>
              <p:cNvPr id="33" name="Line">
                <a:extLst>
                  <a:ext uri="{FF2B5EF4-FFF2-40B4-BE49-F238E27FC236}">
                    <a16:creationId xmlns:a16="http://schemas.microsoft.com/office/drawing/2014/main" id="{E1EE29E8-2133-FC35-4CA1-57D749C3C980}"/>
                  </a:ext>
                </a:extLst>
              </p:cNvPr>
              <p:cNvCxnSpPr/>
              <p:nvPr/>
            </p:nvCxnSpPr>
            <p:spPr bwMode="gray">
              <a:xfrm flipV="1">
                <a:off x="11652600" y="-737252"/>
                <a:ext cx="0" cy="72000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">
                <a:extLst>
                  <a:ext uri="{FF2B5EF4-FFF2-40B4-BE49-F238E27FC236}">
                    <a16:creationId xmlns:a16="http://schemas.microsoft.com/office/drawing/2014/main" id="{AA39B48A-5561-FC32-6794-EBE2A664AB12}"/>
                  </a:ext>
                </a:extLst>
              </p:cNvPr>
              <p:cNvSpPr txBox="1"/>
              <p:nvPr/>
            </p:nvSpPr>
            <p:spPr bwMode="gray">
              <a:xfrm>
                <a:off x="11528854" y="-720000"/>
                <a:ext cx="900000" cy="540000"/>
              </a:xfrm>
              <a:prstGeom prst="rect">
                <a:avLst/>
              </a:prstGeom>
              <a:noFill/>
            </p:spPr>
            <p:txBody>
              <a:bodyPr wrap="square" lIns="0" tIns="0" rIns="72000" bIns="0" rtlCol="0">
                <a:noAutofit/>
              </a:bodyPr>
              <a:lstStyle/>
              <a:p>
                <a:pPr algn="r"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b="0" i="0" noProof="0" dirty="0">
                    <a:latin typeface="Open Sans" panose="020B0606030504020204" pitchFamily="34" charset="0"/>
                  </a:rPr>
                  <a:t>Position Helpline</a:t>
                </a:r>
                <a:br>
                  <a:rPr lang="en-US" sz="1200" b="0" i="0" noProof="0" dirty="0">
                    <a:latin typeface="Open Sans" panose="020B0606030504020204" pitchFamily="34" charset="0"/>
                  </a:rPr>
                </a:br>
                <a:r>
                  <a:rPr lang="en-US" sz="1200" b="0" i="0" noProof="0" dirty="0">
                    <a:latin typeface="Open Sans" panose="020B0606030504020204" pitchFamily="34" charset="0"/>
                  </a:rPr>
                  <a:t>15,42</a:t>
                </a:r>
              </a:p>
            </p:txBody>
          </p:sp>
        </p:grp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B945F6C9-2FAF-4263-0AB2-1D8DE71E180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-739050" y="432000"/>
              <a:ext cx="739050" cy="720000"/>
              <a:chOff x="-739050" y="432000"/>
              <a:chExt cx="739050" cy="720000"/>
            </a:xfrm>
          </p:grpSpPr>
          <p:cxnSp>
            <p:nvCxnSpPr>
              <p:cNvPr id="31" name="Line">
                <a:extLst>
                  <a:ext uri="{FF2B5EF4-FFF2-40B4-BE49-F238E27FC236}">
                    <a16:creationId xmlns:a16="http://schemas.microsoft.com/office/drawing/2014/main" id="{F03AE399-228B-DC35-3296-B4F1DA954983}"/>
                  </a:ext>
                </a:extLst>
              </p:cNvPr>
              <p:cNvCxnSpPr/>
              <p:nvPr/>
            </p:nvCxnSpPr>
            <p:spPr bwMode="gray">
              <a:xfrm>
                <a:off x="-739050" y="432000"/>
                <a:ext cx="720000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">
                <a:extLst>
                  <a:ext uri="{FF2B5EF4-FFF2-40B4-BE49-F238E27FC236}">
                    <a16:creationId xmlns:a16="http://schemas.microsoft.com/office/drawing/2014/main" id="{490EDEA9-ED68-DA0D-E00C-F998F9FDA096}"/>
                  </a:ext>
                </a:extLst>
              </p:cNvPr>
              <p:cNvSpPr txBox="1"/>
              <p:nvPr/>
            </p:nvSpPr>
            <p:spPr bwMode="gray">
              <a:xfrm>
                <a:off x="-720000" y="432000"/>
                <a:ext cx="720000" cy="72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b="0" i="0" noProof="0" dirty="0">
                    <a:latin typeface="Open Sans" panose="020B0606030504020204" pitchFamily="34" charset="0"/>
                  </a:rPr>
                  <a:t>Position Auxiliary line</a:t>
                </a:r>
                <a:br>
                  <a:rPr lang="en-US" sz="1200" b="0" i="0" noProof="0" dirty="0">
                    <a:latin typeface="Open Sans" panose="020B0606030504020204" pitchFamily="34" charset="0"/>
                  </a:rPr>
                </a:br>
                <a:r>
                  <a:rPr lang="en-US" sz="1200" b="0" i="0" noProof="0" dirty="0">
                    <a:latin typeface="Open Sans" panose="020B0606030504020204" pitchFamily="34" charset="0"/>
                  </a:rPr>
                  <a:t>8,32</a:t>
                </a:r>
              </a:p>
            </p:txBody>
          </p:sp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DA99C53D-9FF5-F3FA-555B-DC99FD6BA67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-739050" y="1512000"/>
              <a:ext cx="739050" cy="720000"/>
              <a:chOff x="-739050" y="1512000"/>
              <a:chExt cx="739050" cy="720000"/>
            </a:xfrm>
          </p:grpSpPr>
          <p:cxnSp>
            <p:nvCxnSpPr>
              <p:cNvPr id="29" name="Line">
                <a:extLst>
                  <a:ext uri="{FF2B5EF4-FFF2-40B4-BE49-F238E27FC236}">
                    <a16:creationId xmlns:a16="http://schemas.microsoft.com/office/drawing/2014/main" id="{71B540AC-8E0C-DD03-B5FE-235382A7AD69}"/>
                  </a:ext>
                </a:extLst>
              </p:cNvPr>
              <p:cNvCxnSpPr/>
              <p:nvPr/>
            </p:nvCxnSpPr>
            <p:spPr bwMode="gray">
              <a:xfrm>
                <a:off x="-739050" y="1512000"/>
                <a:ext cx="720000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">
                <a:extLst>
                  <a:ext uri="{FF2B5EF4-FFF2-40B4-BE49-F238E27FC236}">
                    <a16:creationId xmlns:a16="http://schemas.microsoft.com/office/drawing/2014/main" id="{FC786705-02CA-DC67-A299-0E6B12CCC936}"/>
                  </a:ext>
                </a:extLst>
              </p:cNvPr>
              <p:cNvSpPr txBox="1"/>
              <p:nvPr/>
            </p:nvSpPr>
            <p:spPr bwMode="gray">
              <a:xfrm>
                <a:off x="-720000" y="1512000"/>
                <a:ext cx="720000" cy="72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b="0" i="0" noProof="0" dirty="0">
                    <a:latin typeface="Open Sans" panose="020B0606030504020204" pitchFamily="34" charset="0"/>
                  </a:rPr>
                  <a:t>Position Auxiliary line</a:t>
                </a:r>
                <a:br>
                  <a:rPr lang="en-US" sz="1200" b="0" i="0" noProof="0" dirty="0">
                    <a:latin typeface="Open Sans" panose="020B0606030504020204" pitchFamily="34" charset="0"/>
                  </a:rPr>
                </a:br>
                <a:r>
                  <a:rPr lang="en-US" sz="1200" b="0" i="0" noProof="0" dirty="0">
                    <a:latin typeface="Open Sans" panose="020B0606030504020204" pitchFamily="34" charset="0"/>
                  </a:rPr>
                  <a:t>5,33</a:t>
                </a:r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0561D622-9F92-E1EA-B52E-8F439079535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-739050" y="5810400"/>
              <a:ext cx="739050" cy="720000"/>
              <a:chOff x="-739050" y="5810400"/>
              <a:chExt cx="739050" cy="720000"/>
            </a:xfrm>
          </p:grpSpPr>
          <p:cxnSp>
            <p:nvCxnSpPr>
              <p:cNvPr id="27" name="Line">
                <a:extLst>
                  <a:ext uri="{FF2B5EF4-FFF2-40B4-BE49-F238E27FC236}">
                    <a16:creationId xmlns:a16="http://schemas.microsoft.com/office/drawing/2014/main" id="{FACD7929-8034-C1F2-5D41-1A1B7224BAEA}"/>
                  </a:ext>
                </a:extLst>
              </p:cNvPr>
              <p:cNvCxnSpPr/>
              <p:nvPr/>
            </p:nvCxnSpPr>
            <p:spPr bwMode="gray">
              <a:xfrm>
                <a:off x="-739050" y="5810400"/>
                <a:ext cx="720000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">
                <a:extLst>
                  <a:ext uri="{FF2B5EF4-FFF2-40B4-BE49-F238E27FC236}">
                    <a16:creationId xmlns:a16="http://schemas.microsoft.com/office/drawing/2014/main" id="{90BC3AAD-3383-DE1B-D365-07A6A057F5BE}"/>
                  </a:ext>
                </a:extLst>
              </p:cNvPr>
              <p:cNvSpPr txBox="1"/>
              <p:nvPr/>
            </p:nvSpPr>
            <p:spPr bwMode="gray">
              <a:xfrm>
                <a:off x="-720000" y="5810400"/>
                <a:ext cx="720000" cy="720000"/>
              </a:xfrm>
              <a:prstGeom prst="rect">
                <a:avLst/>
              </a:prstGeom>
              <a:noFill/>
            </p:spPr>
            <p:txBody>
              <a:bodyPr wrap="square" lIns="0" tIns="7200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r>
                  <a:rPr lang="en-US" sz="1200" b="0" i="0" noProof="0" dirty="0">
                    <a:latin typeface="Open Sans" panose="020B0606030504020204" pitchFamily="34" charset="0"/>
                  </a:rPr>
                  <a:t>Position Auxiliary line</a:t>
                </a:r>
                <a:br>
                  <a:rPr lang="en-US" sz="1200" b="0" i="0" noProof="0" dirty="0">
                    <a:latin typeface="Open Sans" panose="020B0606030504020204" pitchFamily="34" charset="0"/>
                  </a:rPr>
                </a:br>
                <a:r>
                  <a:rPr lang="en-US" sz="1200" b="0" i="0" noProof="0" dirty="0">
                    <a:latin typeface="Open Sans" panose="020B0606030504020204" pitchFamily="34" charset="0"/>
                  </a:rPr>
                  <a:t>6,61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625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8" r:id="rId7"/>
    <p:sldLayoutId id="2147483897" r:id="rId8"/>
    <p:sldLayoutId id="2147483899" r:id="rId9"/>
    <p:sldLayoutId id="2147483879" r:id="rId10"/>
    <p:sldLayoutId id="2147483875" r:id="rId11"/>
    <p:sldLayoutId id="2147483887" r:id="rId12"/>
    <p:sldLayoutId id="2147483877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6" r:id="rId19"/>
    <p:sldLayoutId id="2147483905" r:id="rId20"/>
    <p:sldLayoutId id="2147483909" r:id="rId21"/>
    <p:sldLayoutId id="2147483910" r:id="rId22"/>
    <p:sldLayoutId id="2147483907" r:id="rId23"/>
    <p:sldLayoutId id="2147483908" r:id="rId24"/>
    <p:sldLayoutId id="2147483880" r:id="rId25"/>
    <p:sldLayoutId id="2147483911" r:id="rId26"/>
    <p:sldLayoutId id="2147483913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jpg"/><Relationship Id="rId4" Type="http://schemas.openxmlformats.org/officeDocument/2006/relationships/hyperlink" Target="https://www.hoch-consulting.at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onnenburglech-my.sharepoint.com/:b:/g/personal/gregor_hoch_sonnenburg_at/EUJVWd2L0ZRPrmFgdgLN--0B5ma-aqw7a6nLa4bwLbQo8g?e=a231H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3AE54-7F76-3EA0-CBF1-225E4AECF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4439" y="1499358"/>
            <a:ext cx="6629400" cy="19296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4000" dirty="0"/>
              <a:t>Kamingespräch Stabilisierende Faktoren</a:t>
            </a:r>
            <a:endParaRPr lang="de-DE" b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DE686B6-3A30-55C7-4F37-06682A8AD2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Dr. Gregor Hoch</a:t>
            </a:r>
          </a:p>
          <a:p>
            <a:r>
              <a:rPr lang="de-DE" sz="1800" dirty="0"/>
              <a:t>11.09.2025</a:t>
            </a:r>
          </a:p>
        </p:txBody>
      </p:sp>
      <p:pic>
        <p:nvPicPr>
          <p:cNvPr id="4" name="Bildplatzhalter 12" descr="Ein Bild, das Wolke, draußen, Natur, Sturm enthält.&#10;&#10;Automatisch generierte Beschreibung">
            <a:extLst>
              <a:ext uri="{FF2B5EF4-FFF2-40B4-BE49-F238E27FC236}">
                <a16:creationId xmlns:a16="http://schemas.microsoft.com/office/drawing/2014/main" id="{34717209-E298-9041-039A-AA33D4B21F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8200" r="382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1955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489F9-78AC-109D-E3DC-0DCCEA6FE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9A8BA85-3E73-A02B-346B-5E07927F72AF}"/>
              </a:ext>
            </a:extLst>
          </p:cNvPr>
          <p:cNvSpPr/>
          <p:nvPr/>
        </p:nvSpPr>
        <p:spPr>
          <a:xfrm>
            <a:off x="3060235" y="3350505"/>
            <a:ext cx="1843716" cy="2249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EC0CC33-58AA-C67C-2B3E-1408B94E5CBE}"/>
              </a:ext>
            </a:extLst>
          </p:cNvPr>
          <p:cNvSpPr/>
          <p:nvPr/>
        </p:nvSpPr>
        <p:spPr>
          <a:xfrm>
            <a:off x="5159434" y="3350505"/>
            <a:ext cx="1843716" cy="2249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C4F0E98-2836-80BD-F9AA-3C9A847C34D5}"/>
              </a:ext>
            </a:extLst>
          </p:cNvPr>
          <p:cNvSpPr/>
          <p:nvPr/>
        </p:nvSpPr>
        <p:spPr>
          <a:xfrm>
            <a:off x="7258632" y="3350505"/>
            <a:ext cx="1843716" cy="2249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EC2AEEB-149E-13BA-280B-1EC1F14842AF}"/>
              </a:ext>
            </a:extLst>
          </p:cNvPr>
          <p:cNvSpPr/>
          <p:nvPr/>
        </p:nvSpPr>
        <p:spPr>
          <a:xfrm>
            <a:off x="9357830" y="3350505"/>
            <a:ext cx="1843716" cy="2249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723226D-DF32-9181-C09A-82EB03FAFB74}"/>
              </a:ext>
            </a:extLst>
          </p:cNvPr>
          <p:cNvSpPr/>
          <p:nvPr/>
        </p:nvSpPr>
        <p:spPr>
          <a:xfrm>
            <a:off x="961036" y="3350505"/>
            <a:ext cx="1843716" cy="2249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9922B1-2C07-F3A0-6C0D-C3EE2B5B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Woher kommt eine Krise? Von außen?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F0946F-16A8-6628-557A-68F22BBD1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0316-93E9-BB46-9BCE-E501DF7CE233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E725FD-5D01-5718-2E3C-57116EA7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24082B-9DD3-0774-9F55-65B637377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10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E005414-423C-CE41-70F4-EC8DF25DB42D}"/>
              </a:ext>
            </a:extLst>
          </p:cNvPr>
          <p:cNvSpPr txBox="1"/>
          <p:nvPr/>
        </p:nvSpPr>
        <p:spPr>
          <a:xfrm>
            <a:off x="1340154" y="4847483"/>
            <a:ext cx="1098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COVID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871DB99-D5B4-C87E-9C4B-009F6843E5B1}"/>
              </a:ext>
            </a:extLst>
          </p:cNvPr>
          <p:cNvSpPr txBox="1"/>
          <p:nvPr/>
        </p:nvSpPr>
        <p:spPr>
          <a:xfrm>
            <a:off x="3067581" y="4830091"/>
            <a:ext cx="1843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Krieg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71A06F8-B3D5-3A57-B128-A8662D730230}"/>
              </a:ext>
            </a:extLst>
          </p:cNvPr>
          <p:cNvSpPr txBox="1"/>
          <p:nvPr/>
        </p:nvSpPr>
        <p:spPr>
          <a:xfrm>
            <a:off x="5159433" y="4830091"/>
            <a:ext cx="1843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Gesetzgebung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5AFEFDE-3318-46DF-1BFC-93E002E83278}"/>
              </a:ext>
            </a:extLst>
          </p:cNvPr>
          <p:cNvSpPr txBox="1"/>
          <p:nvPr/>
        </p:nvSpPr>
        <p:spPr>
          <a:xfrm>
            <a:off x="7280366" y="4830091"/>
            <a:ext cx="1821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Touristische Destination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9CF6FCD-C7B9-B507-6FD8-7F3C9A7CAB3C}"/>
              </a:ext>
            </a:extLst>
          </p:cNvPr>
          <p:cNvSpPr txBox="1"/>
          <p:nvPr/>
        </p:nvSpPr>
        <p:spPr>
          <a:xfrm>
            <a:off x="9357831" y="4830091"/>
            <a:ext cx="1873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Klimakrise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CB4D7259-D002-D0EB-9716-08B537385D0A}"/>
              </a:ext>
            </a:extLst>
          </p:cNvPr>
          <p:cNvSpPr txBox="1">
            <a:spLocks/>
          </p:cNvSpPr>
          <p:nvPr/>
        </p:nvSpPr>
        <p:spPr>
          <a:xfrm>
            <a:off x="838200" y="1779806"/>
            <a:ext cx="10515600" cy="342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sz="2000" b="0" dirty="0"/>
              <a:t>Die Welt hat sich geändert...</a:t>
            </a:r>
          </a:p>
        </p:txBody>
      </p:sp>
      <p:pic>
        <p:nvPicPr>
          <p:cNvPr id="21" name="Grafik 20" descr="Covid-19 mit einfarbiger Füllung">
            <a:extLst>
              <a:ext uri="{FF2B5EF4-FFF2-40B4-BE49-F238E27FC236}">
                <a16:creationId xmlns:a16="http://schemas.microsoft.com/office/drawing/2014/main" id="{1B10AB86-D77F-C83F-5866-AD99373B3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7257" y="3718210"/>
            <a:ext cx="831273" cy="831273"/>
          </a:xfrm>
          <a:prstGeom prst="rect">
            <a:avLst/>
          </a:prstGeom>
        </p:spPr>
      </p:pic>
      <p:pic>
        <p:nvPicPr>
          <p:cNvPr id="23" name="Grafik 22" descr="Gericht mit einfarbiger Füllung">
            <a:extLst>
              <a:ext uri="{FF2B5EF4-FFF2-40B4-BE49-F238E27FC236}">
                <a16:creationId xmlns:a16="http://schemas.microsoft.com/office/drawing/2014/main" id="{1BEA8EA1-EF8D-0AB2-4FE8-93323EDC1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1597" y="3718209"/>
            <a:ext cx="831273" cy="831273"/>
          </a:xfrm>
          <a:prstGeom prst="rect">
            <a:avLst/>
          </a:prstGeom>
        </p:spPr>
      </p:pic>
      <p:pic>
        <p:nvPicPr>
          <p:cNvPr id="27" name="Grafik 26" descr="Thermometer mit einfarbiger Füllung">
            <a:extLst>
              <a:ext uri="{FF2B5EF4-FFF2-40B4-BE49-F238E27FC236}">
                <a16:creationId xmlns:a16="http://schemas.microsoft.com/office/drawing/2014/main" id="{6E9815C0-6BDB-1FD3-445A-AA546F58D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98331" y="3738576"/>
            <a:ext cx="755703" cy="755703"/>
          </a:xfrm>
          <a:prstGeom prst="rect">
            <a:avLst/>
          </a:prstGeom>
        </p:spPr>
      </p:pic>
      <p:pic>
        <p:nvPicPr>
          <p:cNvPr id="29" name="Grafik 28" descr="Schwert mit einfarbiger Füllung">
            <a:extLst>
              <a:ext uri="{FF2B5EF4-FFF2-40B4-BE49-F238E27FC236}">
                <a16:creationId xmlns:a16="http://schemas.microsoft.com/office/drawing/2014/main" id="{0046CE9F-A9E2-3743-5C33-BBC9DB7C35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22963" y="3718210"/>
            <a:ext cx="831273" cy="831273"/>
          </a:xfrm>
          <a:prstGeom prst="rect">
            <a:avLst/>
          </a:prstGeom>
        </p:spPr>
      </p:pic>
      <p:pic>
        <p:nvPicPr>
          <p:cNvPr id="31" name="Grafik 30" descr="Selfie-Stick mit einfarbiger Füllung">
            <a:extLst>
              <a:ext uri="{FF2B5EF4-FFF2-40B4-BE49-F238E27FC236}">
                <a16:creationId xmlns:a16="http://schemas.microsoft.com/office/drawing/2014/main" id="{42361A61-2C40-8EB2-5620-12EA442F8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50594" y="3756310"/>
            <a:ext cx="755703" cy="7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38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CE8B1-DA52-CE6C-4F1C-61B3D77F1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D57DB81-8507-93A2-0093-73EED0FC6183}"/>
              </a:ext>
            </a:extLst>
          </p:cNvPr>
          <p:cNvSpPr/>
          <p:nvPr/>
        </p:nvSpPr>
        <p:spPr>
          <a:xfrm>
            <a:off x="3578930" y="3324540"/>
            <a:ext cx="2230897" cy="2249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BBACE11-025E-A3EB-A54E-A141446E9315}"/>
              </a:ext>
            </a:extLst>
          </p:cNvPr>
          <p:cNvSpPr/>
          <p:nvPr/>
        </p:nvSpPr>
        <p:spPr>
          <a:xfrm>
            <a:off x="6319660" y="3324540"/>
            <a:ext cx="2230897" cy="2249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452A460-E944-D6C8-06C4-1A06FE0DECB3}"/>
              </a:ext>
            </a:extLst>
          </p:cNvPr>
          <p:cNvSpPr/>
          <p:nvPr/>
        </p:nvSpPr>
        <p:spPr>
          <a:xfrm>
            <a:off x="9060391" y="3324540"/>
            <a:ext cx="2230897" cy="2249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51B9880-45B9-2897-3732-3A8FFF90368F}"/>
              </a:ext>
            </a:extLst>
          </p:cNvPr>
          <p:cNvSpPr/>
          <p:nvPr/>
        </p:nvSpPr>
        <p:spPr>
          <a:xfrm>
            <a:off x="838200" y="3324540"/>
            <a:ext cx="2230897" cy="2249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0FEF0A-910A-9DF2-BB17-93C35B96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Oder von innen?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7F613A-8A5D-D120-2E8C-85138EC8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0316-93E9-BB46-9BCE-E501DF7CE233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C81C3E-5257-2B20-92AF-9CF2816F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B04029-376A-5DE1-5F36-D4F485B61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11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20E3ABF-88D4-1BFC-DCB3-C89692F3D2A6}"/>
              </a:ext>
            </a:extLst>
          </p:cNvPr>
          <p:cNvSpPr txBox="1"/>
          <p:nvPr/>
        </p:nvSpPr>
        <p:spPr>
          <a:xfrm>
            <a:off x="1152987" y="4902172"/>
            <a:ext cx="1607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Zu große Investitionen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9CA2572-6F95-DCCE-483C-EC830244DB71}"/>
              </a:ext>
            </a:extLst>
          </p:cNvPr>
          <p:cNvSpPr txBox="1"/>
          <p:nvPr/>
        </p:nvSpPr>
        <p:spPr>
          <a:xfrm>
            <a:off x="3578930" y="4902172"/>
            <a:ext cx="235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Fehlgeschlagene </a:t>
            </a:r>
          </a:p>
          <a:p>
            <a:pPr algn="ctr"/>
            <a:r>
              <a:rPr lang="de-DE" sz="1200" dirty="0"/>
              <a:t>Übergabe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34F2026-2880-ADD9-0CDB-437C7DF8EC38}"/>
              </a:ext>
            </a:extLst>
          </p:cNvPr>
          <p:cNvSpPr txBox="1"/>
          <p:nvPr/>
        </p:nvSpPr>
        <p:spPr>
          <a:xfrm>
            <a:off x="6319660" y="4902172"/>
            <a:ext cx="223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Produkt nicht </a:t>
            </a:r>
          </a:p>
          <a:p>
            <a:pPr algn="ctr"/>
            <a:r>
              <a:rPr lang="de-DE" sz="1200" dirty="0"/>
              <a:t>mehr marktfähig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9DAAA4A-7D2B-427E-CCD4-0C86470AAA87}"/>
              </a:ext>
            </a:extLst>
          </p:cNvPr>
          <p:cNvSpPr txBox="1"/>
          <p:nvPr/>
        </p:nvSpPr>
        <p:spPr>
          <a:xfrm>
            <a:off x="9060390" y="4902172"/>
            <a:ext cx="223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Man weiß es nicht</a:t>
            </a:r>
          </a:p>
        </p:txBody>
      </p:sp>
      <p:pic>
        <p:nvPicPr>
          <p:cNvPr id="7" name="Grafik 6" descr="Fliegendes Geld mit einfarbiger Füllung">
            <a:extLst>
              <a:ext uri="{FF2B5EF4-FFF2-40B4-BE49-F238E27FC236}">
                <a16:creationId xmlns:a16="http://schemas.microsoft.com/office/drawing/2014/main" id="{18519B9D-B110-7055-E6AC-41F3A4EAB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2891" y="3679896"/>
            <a:ext cx="1005840" cy="1005840"/>
          </a:xfrm>
          <a:prstGeom prst="rect">
            <a:avLst/>
          </a:prstGeom>
        </p:spPr>
      </p:pic>
      <p:pic>
        <p:nvPicPr>
          <p:cNvPr id="11" name="Grafik 10" descr="Erzeugnis mit einfarbiger Füllung">
            <a:extLst>
              <a:ext uri="{FF2B5EF4-FFF2-40B4-BE49-F238E27FC236}">
                <a16:creationId xmlns:a16="http://schemas.microsoft.com/office/drawing/2014/main" id="{341AC337-F1DF-BD0A-6F5B-03715815B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45151" y="3686813"/>
            <a:ext cx="914400" cy="914400"/>
          </a:xfrm>
          <a:prstGeom prst="rect">
            <a:avLst/>
          </a:prstGeom>
        </p:spPr>
      </p:pic>
      <p:pic>
        <p:nvPicPr>
          <p:cNvPr id="13" name="Grafik 12" descr="Hilfe mit einfarbiger Füllung">
            <a:extLst>
              <a:ext uri="{FF2B5EF4-FFF2-40B4-BE49-F238E27FC236}">
                <a16:creationId xmlns:a16="http://schemas.microsoft.com/office/drawing/2014/main" id="{D646ECFC-246E-1D80-1666-98C80E549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18638" y="3670857"/>
            <a:ext cx="914400" cy="914400"/>
          </a:xfrm>
          <a:prstGeom prst="rect">
            <a:avLst/>
          </a:prstGeom>
        </p:spPr>
      </p:pic>
      <p:pic>
        <p:nvPicPr>
          <p:cNvPr id="22" name="Grafik 21" descr="Schließen mit einfarbiger Füllung">
            <a:extLst>
              <a:ext uri="{FF2B5EF4-FFF2-40B4-BE49-F238E27FC236}">
                <a16:creationId xmlns:a16="http://schemas.microsoft.com/office/drawing/2014/main" id="{9C05CDE2-A86F-F290-E2E7-FCBB9BE0CA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59803" y="3550074"/>
            <a:ext cx="1106424" cy="1106424"/>
          </a:xfrm>
          <a:prstGeom prst="rect">
            <a:avLst/>
          </a:prstGeom>
        </p:spPr>
      </p:pic>
      <p:pic>
        <p:nvPicPr>
          <p:cNvPr id="24" name="Grafik 23" descr="Schließen mit einfarbiger Füllung">
            <a:extLst>
              <a:ext uri="{FF2B5EF4-FFF2-40B4-BE49-F238E27FC236}">
                <a16:creationId xmlns:a16="http://schemas.microsoft.com/office/drawing/2014/main" id="{BE4F2D8F-57B9-1AAF-B7C2-44C3787F16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36457" y="3619802"/>
            <a:ext cx="1106424" cy="1106424"/>
          </a:xfrm>
          <a:prstGeom prst="rect">
            <a:avLst/>
          </a:prstGeom>
        </p:spPr>
      </p:pic>
      <p:pic>
        <p:nvPicPr>
          <p:cNvPr id="26" name="Grafik 25" descr="Sitzungssaal mit einfarbiger Füllung">
            <a:extLst>
              <a:ext uri="{FF2B5EF4-FFF2-40B4-BE49-F238E27FC236}">
                <a16:creationId xmlns:a16="http://schemas.microsoft.com/office/drawing/2014/main" id="{8231E868-E109-7894-5B10-274B3FF951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59803" y="3619802"/>
            <a:ext cx="1106424" cy="11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4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5202989-5BDB-7C76-F7CE-5A43E2967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Rechtzeitig erkannt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Zu spät akzeptiert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Zu wenig Veränderungswille</a:t>
            </a:r>
          </a:p>
          <a:p>
            <a:endParaRPr lang="de-DE" sz="24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CDDDC86-1EBF-A613-89D9-B708C1CBE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5320B4-283E-E3E7-E2DD-4AEFC591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Hoch Consulting GmbH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012139-6E82-EAF6-FBDC-66CE9346B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12</a:t>
            </a:fld>
            <a:endParaRPr lang="de-DE" noProof="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133211A-63DE-8D04-9EDC-55E20E556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29" y="280767"/>
            <a:ext cx="6738976" cy="1325563"/>
          </a:xfrm>
        </p:spPr>
        <p:txBody>
          <a:bodyPr/>
          <a:lstStyle/>
          <a:p>
            <a:r>
              <a:rPr lang="de-DE" dirty="0"/>
              <a:t>Eintritt ins Krisenmanagement</a:t>
            </a:r>
          </a:p>
        </p:txBody>
      </p:sp>
      <p:pic>
        <p:nvPicPr>
          <p:cNvPr id="20" name="Bildplatzhalter 19" descr="Ein Bild, das draußen, Himmel, Baum, Schild enthält.&#10;&#10;KI-generierte Inhalte können fehlerhaft sein.">
            <a:extLst>
              <a:ext uri="{FF2B5EF4-FFF2-40B4-BE49-F238E27FC236}">
                <a16:creationId xmlns:a16="http://schemas.microsoft.com/office/drawing/2014/main" id="{EA82F142-E222-21AA-8B5E-4AA2CAC836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165" r="18165"/>
          <a:stretch>
            <a:fillRect/>
          </a:stretch>
        </p:blipFill>
        <p:spPr>
          <a:xfrm>
            <a:off x="6767513" y="1397000"/>
            <a:ext cx="4586287" cy="4802188"/>
          </a:xfrm>
        </p:spPr>
      </p:pic>
    </p:spTree>
    <p:extLst>
      <p:ext uri="{BB962C8B-B14F-4D97-AF65-F5344CB8AC3E}">
        <p14:creationId xmlns:p14="http://schemas.microsoft.com/office/powerpoint/2010/main" val="589723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9929A09-BB10-D390-1DB5-65867BE70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3672BF7-B05B-27BC-EC26-49ED7A84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Eintritt ins Krisenmanagement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79A3D724-25ED-E46F-BDBA-F89784C88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b="1" dirty="0"/>
              <a:t>Wo liegen die Probleme?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Rechtzeitig erkannt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Zu spät akzeptiert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Zu wenig Veränderungswille</a:t>
            </a:r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FAAF03-E4E3-BA5A-5B45-15BF81E4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37932-272A-A488-9CF3-B517C1633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Hoch Consulting GmbH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63C1553-BF1C-B43D-DD6D-FB95138D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13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41149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BE89B-52CA-DD5B-A6DF-C15609C31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8F50AC93-30E5-23EE-FC53-736247435500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/>
          <a:srcRect l="39748" r="39748"/>
          <a:stretch/>
        </p:blipFill>
        <p:spPr>
          <a:xfrm>
            <a:off x="7927693" y="-1095"/>
            <a:ext cx="3739249" cy="6858000"/>
          </a:xfrm>
        </p:spPr>
      </p:pic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81BDF1D5-8B54-8653-5B06-EB6A7BA721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7999" y="4020382"/>
            <a:ext cx="6876275" cy="1200011"/>
          </a:xfrm>
        </p:spPr>
        <p:txBody>
          <a:bodyPr>
            <a:normAutofit/>
          </a:bodyPr>
          <a:lstStyle/>
          <a:p>
            <a:r>
              <a:rPr lang="de-DE" dirty="0"/>
              <a:t>Überschuldung und Zahlungsunfähigkeit</a:t>
            </a:r>
          </a:p>
        </p:txBody>
      </p:sp>
      <p:sp>
        <p:nvSpPr>
          <p:cNvPr id="26" name="Fußzeilenplatzhalter 5">
            <a:extLst>
              <a:ext uri="{FF2B5EF4-FFF2-40B4-BE49-F238E27FC236}">
                <a16:creationId xmlns:a16="http://schemas.microsoft.com/office/drawing/2014/main" id="{54DA09E4-1851-B84B-A755-27B5615AF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F91630-3E58-AB64-C0CF-0AE1AB6962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27" name="Foliennummernplatzhalter 6">
            <a:extLst>
              <a:ext uri="{FF2B5EF4-FFF2-40B4-BE49-F238E27FC236}">
                <a16:creationId xmlns:a16="http://schemas.microsoft.com/office/drawing/2014/main" id="{F1F6D076-8DF0-8F55-58F4-D479888896B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B57FE8-3767-9341-B005-969DB4623E94}" type="slidenum">
              <a:rPr lang="de-DE" smtClean="0">
                <a:solidFill>
                  <a:schemeClr val="bg1"/>
                </a:solidFill>
              </a:rPr>
              <a:pPr/>
              <a:t>14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9" name="Datumsplatzhalter 4">
            <a:extLst>
              <a:ext uri="{FF2B5EF4-FFF2-40B4-BE49-F238E27FC236}">
                <a16:creationId xmlns:a16="http://schemas.microsoft.com/office/drawing/2014/main" id="{C94E8B96-7B7A-C6EA-587F-532F9031EF20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B6B32E-7CD5-EE42-B03A-20DBED8E7F4C}" type="datetime1">
              <a:rPr lang="de-DE" sz="10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/>
              <a:t>12.09.2025</a:t>
            </a:fld>
            <a:endParaRPr lang="de-DE" sz="1000" b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743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210E8-21E0-0A8B-8295-2F89DC94E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7EFE8EE7-AECA-CBDB-CEBA-D7852AAF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Woran merke ich es persönlich?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947AA0D-F696-61B6-6B9C-FBDDFDF1C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Man </a:t>
            </a:r>
            <a:r>
              <a:rPr lang="en-US" sz="2800" dirty="0" err="1"/>
              <a:t>überlegt</a:t>
            </a:r>
            <a:r>
              <a:rPr lang="en-US" sz="2800" dirty="0"/>
              <a:t> </a:t>
            </a:r>
            <a:r>
              <a:rPr lang="en-US" sz="2800" dirty="0" err="1"/>
              <a:t>welche</a:t>
            </a:r>
            <a:r>
              <a:rPr lang="en-US" sz="2800" dirty="0"/>
              <a:t> </a:t>
            </a:r>
            <a:r>
              <a:rPr lang="en-US" sz="2800" dirty="0" err="1"/>
              <a:t>Verbindlichkeiten</a:t>
            </a:r>
            <a:r>
              <a:rPr lang="en-US" sz="2800" dirty="0"/>
              <a:t> </a:t>
            </a:r>
            <a:r>
              <a:rPr lang="en-US" sz="2800" dirty="0" err="1"/>
              <a:t>gezahlt</a:t>
            </a:r>
            <a:r>
              <a:rPr lang="en-US" sz="2800" dirty="0"/>
              <a:t> </a:t>
            </a:r>
            <a:r>
              <a:rPr lang="en-US" sz="2800" dirty="0" err="1"/>
              <a:t>werden</a:t>
            </a:r>
            <a:endParaRPr lang="en-US" sz="2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effectLst/>
              </a:rPr>
              <a:t>Man zuckt, wenn die Bank anruft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Man schläft schlecht</a:t>
            </a:r>
          </a:p>
          <a:p>
            <a:endParaRPr lang="de-DE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CA133A-1780-6687-17B4-5857A5A8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06C7FE-5B99-9DA7-1A1E-CBADF5D58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06A250-5313-18F9-CFCB-3737CB37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15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13211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6ACAD-BBA2-D9F1-6002-6CBD34867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8D3A189-5724-3471-E1E2-2104B28B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Woran merke ich es betrieblich?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9716F10-2EFD-C149-1278-4BA38876D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endParaRPr lang="de-DE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68CBF71-C39F-1048-84D1-12B45031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A772E0-2E07-F26B-EF3C-57357FA8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738EA8-B6F5-9FEF-BC71-3081062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16</a:t>
            </a:fld>
            <a:endParaRPr lang="de-DE" noProof="0" dirty="0"/>
          </a:p>
        </p:txBody>
      </p:sp>
      <p:sp>
        <p:nvSpPr>
          <p:cNvPr id="3" name="Inhaltsplatzhalter 8">
            <a:extLst>
              <a:ext uri="{FF2B5EF4-FFF2-40B4-BE49-F238E27FC236}">
                <a16:creationId xmlns:a16="http://schemas.microsoft.com/office/drawing/2014/main" id="{5EA844DA-4554-F5A5-3FDF-5B39180B60A7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Benchmarks weichen stark ab, insbesondere der GOP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Kontokorrent ist immer im Soll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Man erfüllt die URG Kriterien: </a:t>
            </a:r>
          </a:p>
          <a:p>
            <a:pPr marL="971550" lvl="1" indent="-285750">
              <a:lnSpc>
                <a:spcPct val="200000"/>
              </a:lnSpc>
            </a:pPr>
            <a:r>
              <a:rPr lang="de-DE" sz="2000" dirty="0"/>
              <a:t>Entschuldungsdauer über 15 Jahre </a:t>
            </a:r>
          </a:p>
          <a:p>
            <a:pPr marL="971550" lvl="1" indent="-285750">
              <a:lnSpc>
                <a:spcPct val="200000"/>
              </a:lnSpc>
            </a:pPr>
            <a:r>
              <a:rPr lang="de-DE" sz="2000" dirty="0"/>
              <a:t>Eigenkapital unter 8%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55914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76165-76A3-7620-6080-D59E92676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4260D70-A486-34DD-E71E-4D001FB0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Liquiditätskennzahlen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60A7FEFC-FAE2-73F7-C752-FAAD537D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sz="2800" dirty="0"/>
          </a:p>
          <a:p>
            <a:pPr marL="457200" lvl="0" indent="-4572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AT" sz="2800" dirty="0"/>
              <a:t>Offene Posten</a:t>
            </a:r>
          </a:p>
          <a:p>
            <a:pPr lvl="1" indent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de-AT" sz="1800" dirty="0"/>
              <a:t>Lieferanten, Mitarbeiter, ÖGK, Finanz, Zinsen, Tilgungen</a:t>
            </a:r>
            <a:br>
              <a:rPr lang="de-AT" sz="1800" dirty="0"/>
            </a:br>
            <a:endParaRPr lang="de-DE" sz="2800" dirty="0"/>
          </a:p>
          <a:p>
            <a:pPr marL="457200" lvl="0" indent="-4572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AT" sz="2800" dirty="0"/>
              <a:t>Liquidität erster Art: </a:t>
            </a:r>
          </a:p>
          <a:p>
            <a:pPr lvl="1" indent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de-AT" sz="1800" dirty="0"/>
              <a:t>Bargeld, Bankguthaben, offene Kreditlinie, sofort verfügbar, 30%</a:t>
            </a:r>
            <a:br>
              <a:rPr lang="de-AT" sz="1800" dirty="0"/>
            </a:br>
            <a:endParaRPr lang="de-AT" sz="1800" dirty="0"/>
          </a:p>
          <a:p>
            <a:pPr marL="457200" lvl="0" indent="-4572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AT" sz="2800" dirty="0"/>
              <a:t>Liquidität zweiter Art: </a:t>
            </a:r>
          </a:p>
          <a:p>
            <a:pPr lvl="1" indent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de-AT" sz="1800" dirty="0"/>
              <a:t>Wertpapiere und offene Forderungen, zügig verfügbar, 70%</a:t>
            </a:r>
            <a:br>
              <a:rPr lang="de-AT" sz="1800" dirty="0"/>
            </a:br>
            <a:endParaRPr lang="de-AT" sz="1800" dirty="0"/>
          </a:p>
          <a:p>
            <a:pPr marL="457200" lvl="0" indent="-45720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AT" sz="2800" dirty="0"/>
              <a:t>Liquidität dritter Art:</a:t>
            </a:r>
          </a:p>
          <a:p>
            <a:pPr lvl="1" indent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de-AT" sz="1800" dirty="0"/>
              <a:t>alle kurzfristigen Vermögenswerte, inklusive Vorräte, 100%</a:t>
            </a:r>
          </a:p>
          <a:p>
            <a:endParaRPr lang="de-DE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972AEC-B807-0130-53FE-5B3641EB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8EC89B-EF84-64C1-B588-51CE63D5D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DEE5B0-8761-90C6-5AA3-4DAF5EF9E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17</a:t>
            </a:fld>
            <a:endParaRPr lang="de-DE" noProof="0" dirty="0"/>
          </a:p>
        </p:txBody>
      </p:sp>
      <p:sp>
        <p:nvSpPr>
          <p:cNvPr id="3" name="Inhaltsplatzhalter 8">
            <a:extLst>
              <a:ext uri="{FF2B5EF4-FFF2-40B4-BE49-F238E27FC236}">
                <a16:creationId xmlns:a16="http://schemas.microsoft.com/office/drawing/2014/main" id="{F9E2C951-8ADF-7B6F-7FB5-1FAC57FA2FF7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687864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CAF829-F89A-BA27-1D5D-1CF5971B8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Zeitablauf bis zur Insolvenz</a:t>
            </a:r>
            <a:endParaRPr lang="de-AT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AF66C794-DCBF-E9B9-0237-5FCA03E8CD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719112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feil: nach oben gebogen 4">
            <a:extLst>
              <a:ext uri="{FF2B5EF4-FFF2-40B4-BE49-F238E27FC236}">
                <a16:creationId xmlns:a16="http://schemas.microsoft.com/office/drawing/2014/main" id="{1EACC60C-E9B5-18E0-CBDB-18F86A43B6A4}"/>
              </a:ext>
            </a:extLst>
          </p:cNvPr>
          <p:cNvSpPr/>
          <p:nvPr/>
        </p:nvSpPr>
        <p:spPr>
          <a:xfrm rot="5400000">
            <a:off x="5946843" y="5012986"/>
            <a:ext cx="850392" cy="731520"/>
          </a:xfrm>
          <a:prstGeom prst="bentUpArrow">
            <a:avLst/>
          </a:prstGeom>
          <a:solidFill>
            <a:srgbClr val="98B5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457338F-9D66-979A-1AED-0D3E7432A373}"/>
              </a:ext>
            </a:extLst>
          </p:cNvPr>
          <p:cNvSpPr/>
          <p:nvPr/>
        </p:nvSpPr>
        <p:spPr>
          <a:xfrm>
            <a:off x="6796392" y="5281436"/>
            <a:ext cx="1199744" cy="587552"/>
          </a:xfrm>
          <a:prstGeom prst="roundRect">
            <a:avLst/>
          </a:prstGeom>
          <a:solidFill>
            <a:srgbClr val="98B5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Vorerst</a:t>
            </a:r>
            <a:br>
              <a:rPr lang="de-DE" sz="1400" dirty="0"/>
            </a:br>
            <a:r>
              <a:rPr lang="de-DE" sz="1400" dirty="0"/>
              <a:t>gerettet</a:t>
            </a: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2257089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DF61D-E5D5-D662-3CB2-178EB90F9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Zeitablauf bis zur Insolvenz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34DE40-A736-D86B-A03A-5F0DC3BE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DC42-A2C8-E24C-ADD8-434C8DEAA244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E5BF8C-1F84-71EC-D753-FFDA27F9C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1CEF1F-4827-ED85-19D9-4009FDA15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19</a:t>
            </a:fld>
            <a:endParaRPr lang="de-DE"/>
          </a:p>
        </p:txBody>
      </p:sp>
      <p:sp>
        <p:nvSpPr>
          <p:cNvPr id="7" name="Freeform 43">
            <a:extLst>
              <a:ext uri="{FF2B5EF4-FFF2-40B4-BE49-F238E27FC236}">
                <a16:creationId xmlns:a16="http://schemas.microsoft.com/office/drawing/2014/main" id="{8707C997-2E5A-E2B2-B9FC-D331923950B7}"/>
              </a:ext>
            </a:extLst>
          </p:cNvPr>
          <p:cNvSpPr/>
          <p:nvPr/>
        </p:nvSpPr>
        <p:spPr bwMode="auto">
          <a:xfrm>
            <a:off x="838200" y="2962188"/>
            <a:ext cx="2555875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0 w 2493147"/>
              <a:gd name="connsiteY5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72034" tIns="136017" rIns="317324" bIns="136017" spcCol="1270" anchor="ctr"/>
          <a:lstStyle/>
          <a:p>
            <a:pPr algn="ctr" defTabSz="22669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5100">
              <a:latin typeface="Open Sans" panose="020B0606030504020204" pitchFamily="34" charset="0"/>
            </a:endParaRPr>
          </a:p>
        </p:txBody>
      </p:sp>
      <p:sp>
        <p:nvSpPr>
          <p:cNvPr id="8" name="Freeform 44">
            <a:extLst>
              <a:ext uri="{FF2B5EF4-FFF2-40B4-BE49-F238E27FC236}">
                <a16:creationId xmlns:a16="http://schemas.microsoft.com/office/drawing/2014/main" id="{2B49BDED-0FB9-801F-84E8-81A5AA384E49}"/>
              </a:ext>
            </a:extLst>
          </p:cNvPr>
          <p:cNvSpPr/>
          <p:nvPr/>
        </p:nvSpPr>
        <p:spPr bwMode="auto">
          <a:xfrm>
            <a:off x="2911475" y="2962188"/>
            <a:ext cx="2555875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37438"/>
              <a:satOff val="17272"/>
              <a:lumOff val="7255"/>
              <a:alphaOff val="0"/>
            </a:schemeClr>
          </a:fillRef>
          <a:effectRef idx="0">
            <a:schemeClr val="accent3">
              <a:hueOff val="337438"/>
              <a:satOff val="17272"/>
              <a:lumOff val="7255"/>
              <a:alphaOff val="0"/>
            </a:schemeClr>
          </a:effectRef>
          <a:fontRef idx="minor">
            <a:schemeClr val="lt1"/>
          </a:fontRef>
        </p:style>
        <p:txBody>
          <a:bodyPr lIns="670652" tIns="114681" rIns="555970" bIns="114681" spcCol="1270" anchor="ctr"/>
          <a:lstStyle/>
          <a:p>
            <a:pPr algn="ctr" defTabSz="19113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4300" dirty="0">
              <a:latin typeface="Open Sans" panose="020B0606030504020204" pitchFamily="34" charset="0"/>
            </a:endParaRPr>
          </a:p>
        </p:txBody>
      </p:sp>
      <p:sp>
        <p:nvSpPr>
          <p:cNvPr id="9" name="Freeform 45">
            <a:extLst>
              <a:ext uri="{FF2B5EF4-FFF2-40B4-BE49-F238E27FC236}">
                <a16:creationId xmlns:a16="http://schemas.microsoft.com/office/drawing/2014/main" id="{BC86D7A9-1ECC-2209-9607-254BC48BA400}"/>
              </a:ext>
            </a:extLst>
          </p:cNvPr>
          <p:cNvSpPr/>
          <p:nvPr/>
        </p:nvSpPr>
        <p:spPr bwMode="auto">
          <a:xfrm>
            <a:off x="4984751" y="2962188"/>
            <a:ext cx="2555875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  <p:txBody>
          <a:bodyPr lIns="670652" tIns="114681" rIns="555970" bIns="114681" spcCol="1270" anchor="ctr"/>
          <a:lstStyle/>
          <a:p>
            <a:pPr algn="ctr" defTabSz="19113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4300" dirty="0">
              <a:latin typeface="Open Sans" panose="020B0606030504020204" pitchFamily="34" charset="0"/>
            </a:endParaRPr>
          </a:p>
        </p:txBody>
      </p:sp>
      <p:sp>
        <p:nvSpPr>
          <p:cNvPr id="10" name="Freeform 46">
            <a:extLst>
              <a:ext uri="{FF2B5EF4-FFF2-40B4-BE49-F238E27FC236}">
                <a16:creationId xmlns:a16="http://schemas.microsoft.com/office/drawing/2014/main" id="{ED5748B5-BD42-D302-DBE6-A2809186B1FC}"/>
              </a:ext>
            </a:extLst>
          </p:cNvPr>
          <p:cNvSpPr/>
          <p:nvPr/>
        </p:nvSpPr>
        <p:spPr bwMode="auto">
          <a:xfrm>
            <a:off x="7058026" y="2962188"/>
            <a:ext cx="2555875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  <p:txBody>
          <a:bodyPr lIns="670652" tIns="114681" rIns="555970" bIns="114681" spcCol="1270" anchor="ctr"/>
          <a:lstStyle/>
          <a:p>
            <a:pPr algn="ctr" defTabSz="19113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4300" dirty="0">
              <a:latin typeface="Open Sans" panose="020B0606030504020204" pitchFamily="34" charset="0"/>
            </a:endParaRPr>
          </a:p>
        </p:txBody>
      </p:sp>
      <p:sp>
        <p:nvSpPr>
          <p:cNvPr id="11" name="Freeform 46">
            <a:extLst>
              <a:ext uri="{FF2B5EF4-FFF2-40B4-BE49-F238E27FC236}">
                <a16:creationId xmlns:a16="http://schemas.microsoft.com/office/drawing/2014/main" id="{F1924E8A-EF59-A2BD-4850-9BB0CAA01115}"/>
              </a:ext>
            </a:extLst>
          </p:cNvPr>
          <p:cNvSpPr/>
          <p:nvPr/>
        </p:nvSpPr>
        <p:spPr bwMode="auto">
          <a:xfrm>
            <a:off x="9131301" y="2962188"/>
            <a:ext cx="2555875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  <p:txBody>
          <a:bodyPr lIns="670652" tIns="114681" rIns="555970" bIns="114681" spcCol="1270" anchor="ctr"/>
          <a:lstStyle/>
          <a:p>
            <a:pPr algn="ctr" defTabSz="19113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4300" dirty="0">
              <a:latin typeface="Open Sans" panose="020B0606030504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6B7737-D9E2-1F9D-F479-232E8BB8E6D9}"/>
              </a:ext>
            </a:extLst>
          </p:cNvPr>
          <p:cNvSpPr txBox="1">
            <a:spLocks/>
          </p:cNvSpPr>
          <p:nvPr/>
        </p:nvSpPr>
        <p:spPr>
          <a:xfrm>
            <a:off x="844551" y="3616169"/>
            <a:ext cx="2008187" cy="717550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DE" sz="1050" dirty="0">
                <a:solidFill>
                  <a:schemeClr val="bg1"/>
                </a:solidFill>
              </a:rPr>
              <a:t>Überschuldungsstatus zu Liquidationswerten</a:t>
            </a:r>
            <a:endParaRPr lang="de-AT" sz="1050" dirty="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BC79D9C-48D2-82DD-54F0-CE00273D5D19}"/>
              </a:ext>
            </a:extLst>
          </p:cNvPr>
          <p:cNvSpPr txBox="1">
            <a:spLocks/>
          </p:cNvSpPr>
          <p:nvPr/>
        </p:nvSpPr>
        <p:spPr>
          <a:xfrm>
            <a:off x="3332094" y="3429000"/>
            <a:ext cx="2009775" cy="904719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DE" sz="1050" dirty="0">
                <a:solidFill>
                  <a:schemeClr val="bg1"/>
                </a:solidFill>
              </a:rPr>
              <a:t>Ein Unternehmen muss </a:t>
            </a:r>
            <a:r>
              <a:rPr lang="de-AT" sz="1050" dirty="0">
                <a:solidFill>
                  <a:schemeClr val="bg1"/>
                </a:solidFill>
              </a:rPr>
              <a:t>95% seiner fälligen Verbindlichkeiten zahlen können, sonst ist es zahlungsunfähig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76C4F2F-D178-83D5-5F67-3A8317B61EAF}"/>
              </a:ext>
            </a:extLst>
          </p:cNvPr>
          <p:cNvSpPr txBox="1">
            <a:spLocks/>
          </p:cNvSpPr>
          <p:nvPr/>
        </p:nvSpPr>
        <p:spPr>
          <a:xfrm>
            <a:off x="5274574" y="3429000"/>
            <a:ext cx="2009775" cy="904719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AT" sz="1050" dirty="0">
                <a:solidFill>
                  <a:schemeClr val="bg1"/>
                </a:solidFill>
              </a:rPr>
              <a:t>Wenn das passiert hat man 60 Tage Zeit, um Gegenmaßnahmen einzuleiten</a:t>
            </a:r>
          </a:p>
          <a:p>
            <a:pPr lvl="0" algn="ctr"/>
            <a:r>
              <a:rPr lang="de-AT" sz="1050" dirty="0">
                <a:solidFill>
                  <a:schemeClr val="bg1"/>
                </a:solidFill>
              </a:rPr>
              <a:t>-&gt; Fortbestehensprognose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5DD5CD4-F808-0A2D-5F94-C629650ED6C0}"/>
              </a:ext>
            </a:extLst>
          </p:cNvPr>
          <p:cNvSpPr txBox="1">
            <a:spLocks/>
          </p:cNvSpPr>
          <p:nvPr/>
        </p:nvSpPr>
        <p:spPr>
          <a:xfrm>
            <a:off x="7475469" y="3616169"/>
            <a:ext cx="2008187" cy="717550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AT" sz="1050" dirty="0">
                <a:solidFill>
                  <a:schemeClr val="bg1"/>
                </a:solidFill>
              </a:rPr>
              <a:t>Wenn das nicht gelingt, muss man Insolvenz anmelden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8D697C-7DF7-73AD-C28A-E5C8D0E4F248}"/>
              </a:ext>
            </a:extLst>
          </p:cNvPr>
          <p:cNvSpPr txBox="1">
            <a:spLocks/>
          </p:cNvSpPr>
          <p:nvPr/>
        </p:nvSpPr>
        <p:spPr>
          <a:xfrm>
            <a:off x="9483656" y="3616169"/>
            <a:ext cx="2008187" cy="717550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DE" sz="1050" dirty="0">
                <a:solidFill>
                  <a:schemeClr val="bg1"/>
                </a:solidFill>
              </a:rPr>
              <a:t>Insolvenzeröffnung</a:t>
            </a:r>
            <a:endParaRPr lang="de-AT" sz="1050" dirty="0">
              <a:solidFill>
                <a:schemeClr val="bg1"/>
              </a:solidFill>
            </a:endParaRPr>
          </a:p>
        </p:txBody>
      </p:sp>
      <p:sp>
        <p:nvSpPr>
          <p:cNvPr id="22" name="Pfeil: nach oben gebogen 4">
            <a:extLst>
              <a:ext uri="{FF2B5EF4-FFF2-40B4-BE49-F238E27FC236}">
                <a16:creationId xmlns:a16="http://schemas.microsoft.com/office/drawing/2014/main" id="{8D391169-6358-7596-670B-0CAF18B43CCA}"/>
              </a:ext>
            </a:extLst>
          </p:cNvPr>
          <p:cNvSpPr/>
          <p:nvPr/>
        </p:nvSpPr>
        <p:spPr>
          <a:xfrm rot="5400000">
            <a:off x="5802856" y="4868999"/>
            <a:ext cx="1138366" cy="731520"/>
          </a:xfrm>
          <a:prstGeom prst="bent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Rechteck: abgerundete Ecken 5">
            <a:extLst>
              <a:ext uri="{FF2B5EF4-FFF2-40B4-BE49-F238E27FC236}">
                <a16:creationId xmlns:a16="http://schemas.microsoft.com/office/drawing/2014/main" id="{23528A62-37E5-3532-AD7D-75388FE7EED7}"/>
              </a:ext>
            </a:extLst>
          </p:cNvPr>
          <p:cNvSpPr/>
          <p:nvPr/>
        </p:nvSpPr>
        <p:spPr>
          <a:xfrm>
            <a:off x="6796392" y="5281436"/>
            <a:ext cx="1199744" cy="58755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Vorerst</a:t>
            </a:r>
            <a:br>
              <a:rPr lang="de-DE" sz="1400" dirty="0"/>
            </a:br>
            <a:r>
              <a:rPr lang="de-DE" sz="1400" dirty="0"/>
              <a:t>gerettet</a:t>
            </a: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35212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D7EBE-DEC5-0970-D478-769142D2B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8DA28-FA49-3F73-E7C6-E58146AC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915"/>
            <a:ext cx="10515600" cy="1325563"/>
          </a:xfrm>
        </p:spPr>
        <p:txBody>
          <a:bodyPr/>
          <a:lstStyle/>
          <a:p>
            <a:r>
              <a:rPr lang="de-DE" dirty="0"/>
              <a:t>Was passiert heute?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3B311B-7A52-9C76-7853-D1A440AE3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82529"/>
            <a:ext cx="2241883" cy="692943"/>
          </a:xfrm>
        </p:spPr>
        <p:txBody>
          <a:bodyPr/>
          <a:lstStyle/>
          <a:p>
            <a:r>
              <a:rPr lang="de-DE" dirty="0"/>
              <a:t>Krisen im Allgemeinen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A3BE1F5-E44B-4BF1-1876-A7AF66107A19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02032" y="2577854"/>
            <a:ext cx="818293" cy="504676"/>
          </a:xfrm>
        </p:spPr>
        <p:txBody>
          <a:bodyPr>
            <a:normAutofit lnSpcReduction="10000"/>
          </a:bodyPr>
          <a:lstStyle/>
          <a:p>
            <a:r>
              <a:rPr lang="de-DE" dirty="0"/>
              <a:t>01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18F85AA-354F-3801-9D3B-22A8A3FC648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8199" y="4542104"/>
            <a:ext cx="2402305" cy="954900"/>
          </a:xfrm>
        </p:spPr>
        <p:txBody>
          <a:bodyPr>
            <a:noAutofit/>
          </a:bodyPr>
          <a:lstStyle/>
          <a:p>
            <a:r>
              <a:rPr lang="de-DE" dirty="0"/>
              <a:t>Überschuldung und Zahlungsunfähigkeit</a:t>
            </a:r>
          </a:p>
          <a:p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970C3CB-90A9-0881-624B-B709243C8BB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02031" y="4037429"/>
            <a:ext cx="818293" cy="504676"/>
          </a:xfrm>
        </p:spPr>
        <p:txBody>
          <a:bodyPr>
            <a:normAutofit lnSpcReduction="10000"/>
          </a:bodyPr>
          <a:lstStyle/>
          <a:p>
            <a:r>
              <a:rPr lang="de-DE" dirty="0"/>
              <a:t>02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E1B9A5A8-48C9-5227-D285-EA499CA25A25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3602080" y="3082528"/>
            <a:ext cx="2493920" cy="692943"/>
          </a:xfrm>
        </p:spPr>
        <p:txBody>
          <a:bodyPr>
            <a:noAutofit/>
          </a:bodyPr>
          <a:lstStyle/>
          <a:p>
            <a:r>
              <a:rPr lang="de-DE" dirty="0"/>
              <a:t>Insolvenz – Sanierung - Konkurs</a:t>
            </a:r>
          </a:p>
          <a:p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087E891B-D2C7-394B-6709-7A9C30164DCA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565911" y="2577853"/>
            <a:ext cx="818293" cy="504676"/>
          </a:xfrm>
        </p:spPr>
        <p:txBody>
          <a:bodyPr>
            <a:normAutofit lnSpcReduction="10000"/>
          </a:bodyPr>
          <a:lstStyle/>
          <a:p>
            <a:r>
              <a:rPr lang="de-DE" dirty="0"/>
              <a:t>03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83071B2A-C9B5-1CD3-1322-7A74BC05EFD4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3602079" y="4542103"/>
            <a:ext cx="2005978" cy="692943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Und wie kann ich mir das sparen? - Stabilisierung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F7570111-357E-3FF8-11D4-3F5972E2C2B8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565910" y="4037428"/>
            <a:ext cx="818293" cy="504676"/>
          </a:xfrm>
        </p:spPr>
        <p:txBody>
          <a:bodyPr>
            <a:normAutofit lnSpcReduction="10000"/>
          </a:bodyPr>
          <a:lstStyle/>
          <a:p>
            <a:r>
              <a:rPr lang="de-DE" dirty="0"/>
              <a:t>04</a:t>
            </a:r>
          </a:p>
        </p:txBody>
      </p:sp>
      <p:pic>
        <p:nvPicPr>
          <p:cNvPr id="24" name="Bildplatzhalter 12" descr="Ein Bild, das Wolke, draußen, Natur, Sturm enthält.&#10;&#10;Automatisch generierte Beschreibung">
            <a:extLst>
              <a:ext uri="{FF2B5EF4-FFF2-40B4-BE49-F238E27FC236}">
                <a16:creationId xmlns:a16="http://schemas.microsoft.com/office/drawing/2014/main" id="{BD042FFC-C47C-9771-30E4-E7410F6C458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35341" r="35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4486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4F11BF8F-B83C-CB23-1915-50FEF4E7EBF2}"/>
              </a:ext>
            </a:extLst>
          </p:cNvPr>
          <p:cNvSpPr/>
          <p:nvPr/>
        </p:nvSpPr>
        <p:spPr>
          <a:xfrm>
            <a:off x="4312514" y="3135444"/>
            <a:ext cx="3188121" cy="26736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6DE946C-AC41-9331-05D6-534A1FF8A2AC}"/>
              </a:ext>
            </a:extLst>
          </p:cNvPr>
          <p:cNvSpPr/>
          <p:nvPr/>
        </p:nvSpPr>
        <p:spPr>
          <a:xfrm>
            <a:off x="795602" y="3135444"/>
            <a:ext cx="3188121" cy="26736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FD31F6-EF44-31C8-4EB9-659BB733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verschiedenen Insolvenzverfahren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779990-5647-C336-5E12-7CFB7C2BA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1109" y="3601070"/>
            <a:ext cx="2761541" cy="228441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Das Unternehmen wird zerschlagen, die Verkaufserlöse werden heran gezogen um die Gläubiger zu befriedigen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C0A8E3-6A6E-9387-FE62-410E91C59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6B32E-7CD5-EE42-B03A-20DBED8E7F4C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B61D37-670C-1451-B35B-07D6C96F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2B35A3-856F-9762-DF97-21F74DF8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20</a:t>
            </a:fld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5A6B461-E149-C5B5-B3EB-A5BA3425D626}"/>
              </a:ext>
            </a:extLst>
          </p:cNvPr>
          <p:cNvSpPr txBox="1">
            <a:spLocks/>
          </p:cNvSpPr>
          <p:nvPr/>
        </p:nvSpPr>
        <p:spPr>
          <a:xfrm>
            <a:off x="1008893" y="2793967"/>
            <a:ext cx="2761541" cy="69359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>
                <a:solidFill>
                  <a:schemeClr val="bg1"/>
                </a:solidFill>
              </a:rPr>
              <a:t>KONKURS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C3B97D8-A959-0BFA-2D14-F833A39C58B7}"/>
              </a:ext>
            </a:extLst>
          </p:cNvPr>
          <p:cNvSpPr txBox="1">
            <a:spLocks/>
          </p:cNvSpPr>
          <p:nvPr/>
        </p:nvSpPr>
        <p:spPr>
          <a:xfrm>
            <a:off x="4510613" y="2793967"/>
            <a:ext cx="2761541" cy="69359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>
                <a:solidFill>
                  <a:schemeClr val="bg1"/>
                </a:solidFill>
              </a:rPr>
              <a:t>SANIERUNGSVERFAHREN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0BFD544C-7AC0-1833-0210-BC42E26C6BE7}"/>
              </a:ext>
            </a:extLst>
          </p:cNvPr>
          <p:cNvSpPr txBox="1">
            <a:spLocks/>
          </p:cNvSpPr>
          <p:nvPr/>
        </p:nvSpPr>
        <p:spPr>
          <a:xfrm>
            <a:off x="8012334" y="2793967"/>
            <a:ext cx="2761541" cy="69359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>
                <a:solidFill>
                  <a:schemeClr val="bg1"/>
                </a:solidFill>
              </a:rPr>
              <a:t>AUSSERGERICHTLICHES SANIERUNGSVERFAHREN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13F69C8E-87DE-5751-D1C6-7CEECDFE9802}"/>
              </a:ext>
            </a:extLst>
          </p:cNvPr>
          <p:cNvSpPr txBox="1">
            <a:spLocks/>
          </p:cNvSpPr>
          <p:nvPr/>
        </p:nvSpPr>
        <p:spPr>
          <a:xfrm>
            <a:off x="4538021" y="3601070"/>
            <a:ext cx="2761541" cy="2284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mit / ohne Eigenverwaltung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Das Unternehmen steht eine Weile unter gerichtlicher Aufsicht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die Gläubiger verzichten auf 70% bzw. 80%</a:t>
            </a:r>
            <a:endParaRPr lang="en-US" sz="16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F9C89D6-20CB-8B3E-FA00-572DBBB80ADC}"/>
              </a:ext>
            </a:extLst>
          </p:cNvPr>
          <p:cNvSpPr/>
          <p:nvPr/>
        </p:nvSpPr>
        <p:spPr>
          <a:xfrm>
            <a:off x="7819487" y="3135444"/>
            <a:ext cx="3188121" cy="26736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1BE1E663-0584-2FDF-BBD7-1AADDE733B32}"/>
              </a:ext>
            </a:extLst>
          </p:cNvPr>
          <p:cNvSpPr txBox="1">
            <a:spLocks/>
          </p:cNvSpPr>
          <p:nvPr/>
        </p:nvSpPr>
        <p:spPr>
          <a:xfrm>
            <a:off x="8044994" y="3601070"/>
            <a:ext cx="2761541" cy="22844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Sammlung von Einzelverträgen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Aufwendig, aber diskret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Weniger </a:t>
            </a:r>
            <a:r>
              <a:rPr lang="en-US" sz="1600" dirty="0" err="1"/>
              <a:t>Transparenz</a:t>
            </a:r>
            <a:endParaRPr lang="de-AT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Weniger </a:t>
            </a:r>
            <a:r>
              <a:rPr lang="en-US" sz="1600" dirty="0" err="1"/>
              <a:t>Rechtssicherheit</a:t>
            </a:r>
            <a:endParaRPr lang="de-AT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AT" sz="1600" dirty="0"/>
              <a:t>Alle</a:t>
            </a:r>
            <a:r>
              <a:rPr lang="en-US" sz="1600" dirty="0"/>
              <a:t> </a:t>
            </a:r>
            <a:r>
              <a:rPr lang="de-AT" sz="1600" dirty="0"/>
              <a:t>Gläubiger müssen einverstanden sein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1434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B1942B9A-6E38-4137-9EDC-A44337541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Status zu Liquidationswerten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9EF16867-5076-35B0-FE7C-7B12D1F2C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9069" cy="4351338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Zerschagungsszenario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Anlagevermögen wird bewertet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Vermögenswerte werden abgesondert oder ausgesondert</a:t>
            </a:r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AC9270-4B3D-785C-175F-B1433E65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6B32E-7CD5-EE42-B03A-20DBED8E7F4C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FA511F-A6D7-366B-8BA8-541CCBAFF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BDA053-4C18-ACEA-A4C2-D155BD1B5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21</a:t>
            </a:fld>
            <a:endParaRPr lang="de-DE"/>
          </a:p>
        </p:txBody>
      </p:sp>
      <p:graphicFrame>
        <p:nvGraphicFramePr>
          <p:cNvPr id="18" name="Inhaltsplatzhalter 4">
            <a:extLst>
              <a:ext uri="{FF2B5EF4-FFF2-40B4-BE49-F238E27FC236}">
                <a16:creationId xmlns:a16="http://schemas.microsoft.com/office/drawing/2014/main" id="{791A047A-3769-CB38-A2C2-B1B6057124A1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113792248"/>
              </p:ext>
            </p:extLst>
          </p:nvPr>
        </p:nvGraphicFramePr>
        <p:xfrm>
          <a:off x="6159062" y="1690688"/>
          <a:ext cx="5614440" cy="4356159"/>
        </p:xfrm>
        <a:graphic>
          <a:graphicData uri="http://schemas.openxmlformats.org/drawingml/2006/table">
            <a:tbl>
              <a:tblPr firstRow="1" firstCol="1" bandRow="1"/>
              <a:tblGrid>
                <a:gridCol w="3123199">
                  <a:extLst>
                    <a:ext uri="{9D8B030D-6E8A-4147-A177-3AD203B41FA5}">
                      <a16:colId xmlns:a16="http://schemas.microsoft.com/office/drawing/2014/main" val="4126835317"/>
                    </a:ext>
                  </a:extLst>
                </a:gridCol>
                <a:gridCol w="2491241">
                  <a:extLst>
                    <a:ext uri="{9D8B030D-6E8A-4147-A177-3AD203B41FA5}">
                      <a16:colId xmlns:a16="http://schemas.microsoft.com/office/drawing/2014/main" val="2424481747"/>
                    </a:ext>
                  </a:extLst>
                </a:gridCol>
              </a:tblGrid>
              <a:tr h="4074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Liquidationswertberechnung</a:t>
                      </a: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600" dirty="0">
                        <a:effectLst/>
                        <a:highlight>
                          <a:srgbClr val="FFFFFF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447730"/>
                  </a:ext>
                </a:extLst>
              </a:tr>
              <a:tr h="4074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262626"/>
                          </a:solidFill>
                          <a:effectLst/>
                          <a:highlight>
                            <a:srgbClr val="FFFFFF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Anlagevermögen </a:t>
                      </a:r>
                      <a:endParaRPr lang="de-AT" sz="1400" dirty="0">
                        <a:effectLst/>
                        <a:highlight>
                          <a:srgbClr val="FFFFFF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262626"/>
                          </a:solidFill>
                          <a:effectLst/>
                          <a:highlight>
                            <a:srgbClr val="FFFFFF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133.312</a:t>
                      </a:r>
                      <a:endParaRPr lang="de-AT" sz="1400" dirty="0">
                        <a:effectLst/>
                        <a:highlight>
                          <a:srgbClr val="FFFFFF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884283"/>
                  </a:ext>
                </a:extLst>
              </a:tr>
              <a:tr h="41515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262626"/>
                          </a:solidFill>
                          <a:effectLst/>
                          <a:highlight>
                            <a:srgbClr val="FFFFFF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Umlaufvermögen</a:t>
                      </a:r>
                      <a:endParaRPr lang="de-AT" sz="1400" dirty="0">
                        <a:effectLst/>
                        <a:highlight>
                          <a:srgbClr val="FFFFFF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262626"/>
                          </a:solidFill>
                          <a:effectLst/>
                          <a:highlight>
                            <a:srgbClr val="FFFFFF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113.810</a:t>
                      </a:r>
                      <a:endParaRPr lang="de-AT" sz="1400" dirty="0">
                        <a:effectLst/>
                        <a:highlight>
                          <a:srgbClr val="FFFFFF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559077"/>
                  </a:ext>
                </a:extLst>
              </a:tr>
              <a:tr h="6788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Freies Massevermögen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247.122 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164581"/>
                  </a:ext>
                </a:extLst>
              </a:tr>
              <a:tr h="4414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26262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Verfahrenskosten</a:t>
                      </a:r>
                      <a:r>
                        <a:rPr lang="de-DE" sz="1050" dirty="0">
                          <a:solidFill>
                            <a:srgbClr val="26262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(grobe Schätzung)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26262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24.712 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148556"/>
                  </a:ext>
                </a:extLst>
              </a:tr>
              <a:tr h="6685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Verteilbares Massevermögen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222.410 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4358"/>
                  </a:ext>
                </a:extLst>
              </a:tr>
              <a:tr h="6685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Gesamte Passiva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840.792 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333035"/>
                  </a:ext>
                </a:extLst>
              </a:tr>
              <a:tr h="66856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geschätzte Liquidationsquote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69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362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553D5-D01E-B5D0-B327-7EBEFEB8E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155D7F95-3F29-A8E1-22F4-878A01F9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Berechnung, ob Zahlungsunfähigkeit vorliegt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3EF9A8-0672-4D5C-670F-EC9D96F95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6B32E-7CD5-EE42-B03A-20DBED8E7F4C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F7735E-F5B9-0834-5348-3C2166E85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EDEF9B-AA14-0211-3CEF-6A79CAA7D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22</a:t>
            </a:fld>
            <a:endParaRPr lang="de-DE"/>
          </a:p>
        </p:txBody>
      </p:sp>
      <p:graphicFrame>
        <p:nvGraphicFramePr>
          <p:cNvPr id="14" name="Inhaltsplatzhalter 3">
            <a:extLst>
              <a:ext uri="{FF2B5EF4-FFF2-40B4-BE49-F238E27FC236}">
                <a16:creationId xmlns:a16="http://schemas.microsoft.com/office/drawing/2014/main" id="{1C95A859-02C0-8269-B2C7-9C5E369322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6683938"/>
              </p:ext>
            </p:extLst>
          </p:nvPr>
        </p:nvGraphicFramePr>
        <p:xfrm>
          <a:off x="4175856" y="1472203"/>
          <a:ext cx="5927724" cy="4665667"/>
        </p:xfrm>
        <a:graphic>
          <a:graphicData uri="http://schemas.openxmlformats.org/drawingml/2006/table">
            <a:tbl>
              <a:tblPr firstRow="1" firstCol="1" bandRow="1"/>
              <a:tblGrid>
                <a:gridCol w="3387271">
                  <a:extLst>
                    <a:ext uri="{9D8B030D-6E8A-4147-A177-3AD203B41FA5}">
                      <a16:colId xmlns:a16="http://schemas.microsoft.com/office/drawing/2014/main" val="2977088388"/>
                    </a:ext>
                  </a:extLst>
                </a:gridCol>
                <a:gridCol w="2540453">
                  <a:extLst>
                    <a:ext uri="{9D8B030D-6E8A-4147-A177-3AD203B41FA5}">
                      <a16:colId xmlns:a16="http://schemas.microsoft.com/office/drawing/2014/main" val="2219175735"/>
                    </a:ext>
                  </a:extLst>
                </a:gridCol>
              </a:tblGrid>
              <a:tr h="47376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Kassasturz</a:t>
                      </a: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AT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73466"/>
                  </a:ext>
                </a:extLst>
              </a:tr>
              <a:tr h="3779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Gesamte offene Posten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- 349.698,48 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641122"/>
                  </a:ext>
                </a:extLst>
              </a:tr>
              <a:tr h="3779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strittige Forderung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         4.974,24 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173149"/>
                  </a:ext>
                </a:extLst>
              </a:tr>
              <a:tr h="3779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Verjährt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         1.428,34 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73797"/>
                  </a:ext>
                </a:extLst>
              </a:tr>
              <a:tr h="3779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Sonderfall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         8.592,13 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647230"/>
                  </a:ext>
                </a:extLst>
              </a:tr>
              <a:tr h="3779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6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Fällige Verbindlichkeiten</a:t>
                      </a:r>
                      <a:endParaRPr lang="de-AT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6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- 334.703,77 </a:t>
                      </a:r>
                      <a:endParaRPr lang="de-AT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137911"/>
                  </a:ext>
                </a:extLst>
              </a:tr>
              <a:tr h="3779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verfügbarer Rahmen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     151.036,83 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358347"/>
                  </a:ext>
                </a:extLst>
              </a:tr>
              <a:tr h="3779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Liquidität auf Girokonto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       70.000,00 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1818418"/>
                  </a:ext>
                </a:extLst>
              </a:tr>
              <a:tr h="3779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Kreditkarten, fällig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       60.000,00 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164950"/>
                  </a:ext>
                </a:extLst>
              </a:tr>
              <a:tr h="3779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6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Verfügbare Liquidität</a:t>
                      </a:r>
                      <a:endParaRPr lang="de-AT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6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     281.036,83 </a:t>
                      </a:r>
                      <a:endParaRPr lang="de-AT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5346"/>
                  </a:ext>
                </a:extLst>
              </a:tr>
              <a:tr h="41234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600" b="1" u="sng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Liquiditätslücke</a:t>
                      </a:r>
                      <a:endParaRPr lang="de-AT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- 53.666,94 </a:t>
                      </a:r>
                      <a:endParaRPr lang="de-AT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607723"/>
                  </a:ext>
                </a:extLst>
              </a:tr>
              <a:tr h="3779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Deckungsgrad</a:t>
                      </a:r>
                      <a:endParaRPr lang="de-AT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84%</a:t>
                      </a:r>
                      <a:endParaRPr lang="de-AT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663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974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DC15A-8187-5754-F6C5-29D9AE7DD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635D8-81B2-D669-DB9D-CA456A47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Sechzig Tage </a:t>
            </a:r>
            <a:endParaRPr lang="de-DE" sz="3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6915D0-5AC7-2871-2F8B-10196D096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0316-93E9-BB46-9BCE-E501DF7CE233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31F6D7-4CBC-67AD-4EE3-59D4D7731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F44750-CD0A-33C8-CF79-69CB97F3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23</a:t>
            </a:fld>
            <a:endParaRPr lang="de-DE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CA98C532-AFEF-7AD5-FF23-E7E475A5544A}"/>
              </a:ext>
            </a:extLst>
          </p:cNvPr>
          <p:cNvSpPr txBox="1">
            <a:spLocks/>
          </p:cNvSpPr>
          <p:nvPr/>
        </p:nvSpPr>
        <p:spPr>
          <a:xfrm>
            <a:off x="838200" y="1779806"/>
            <a:ext cx="10515600" cy="342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sz="2000" b="0" dirty="0"/>
              <a:t>Keine Zeit verlieren...</a:t>
            </a:r>
          </a:p>
        </p:txBody>
      </p:sp>
      <p:sp>
        <p:nvSpPr>
          <p:cNvPr id="24" name="Freeform 43">
            <a:extLst>
              <a:ext uri="{FF2B5EF4-FFF2-40B4-BE49-F238E27FC236}">
                <a16:creationId xmlns:a16="http://schemas.microsoft.com/office/drawing/2014/main" id="{7A2246E9-2C39-48A7-5CAC-7FD5775FB008}"/>
              </a:ext>
            </a:extLst>
          </p:cNvPr>
          <p:cNvSpPr/>
          <p:nvPr/>
        </p:nvSpPr>
        <p:spPr bwMode="auto">
          <a:xfrm>
            <a:off x="838200" y="2962188"/>
            <a:ext cx="2555875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0 w 2493147"/>
              <a:gd name="connsiteY5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72034" tIns="136017" rIns="317324" bIns="136017" spcCol="1270" anchor="ctr"/>
          <a:lstStyle/>
          <a:p>
            <a:pPr algn="ctr" defTabSz="22669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5100">
              <a:latin typeface="Open Sans" panose="020B0606030504020204" pitchFamily="34" charset="0"/>
            </a:endParaRPr>
          </a:p>
        </p:txBody>
      </p:sp>
      <p:sp>
        <p:nvSpPr>
          <p:cNvPr id="25" name="Freeform 44">
            <a:extLst>
              <a:ext uri="{FF2B5EF4-FFF2-40B4-BE49-F238E27FC236}">
                <a16:creationId xmlns:a16="http://schemas.microsoft.com/office/drawing/2014/main" id="{194EAAC2-6C20-5979-440A-646B3FF384A7}"/>
              </a:ext>
            </a:extLst>
          </p:cNvPr>
          <p:cNvSpPr/>
          <p:nvPr/>
        </p:nvSpPr>
        <p:spPr bwMode="auto">
          <a:xfrm>
            <a:off x="2911475" y="2962188"/>
            <a:ext cx="2555875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37438"/>
              <a:satOff val="17272"/>
              <a:lumOff val="7255"/>
              <a:alphaOff val="0"/>
            </a:schemeClr>
          </a:fillRef>
          <a:effectRef idx="0">
            <a:schemeClr val="accent3">
              <a:hueOff val="337438"/>
              <a:satOff val="17272"/>
              <a:lumOff val="7255"/>
              <a:alphaOff val="0"/>
            </a:schemeClr>
          </a:effectRef>
          <a:fontRef idx="minor">
            <a:schemeClr val="lt1"/>
          </a:fontRef>
        </p:style>
        <p:txBody>
          <a:bodyPr lIns="670652" tIns="114681" rIns="555970" bIns="114681" spcCol="1270" anchor="ctr"/>
          <a:lstStyle/>
          <a:p>
            <a:pPr algn="ctr" defTabSz="19113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4300" dirty="0">
              <a:latin typeface="Open Sans" panose="020B0606030504020204" pitchFamily="34" charset="0"/>
            </a:endParaRPr>
          </a:p>
        </p:txBody>
      </p:sp>
      <p:sp>
        <p:nvSpPr>
          <p:cNvPr id="26" name="Freeform 45">
            <a:extLst>
              <a:ext uri="{FF2B5EF4-FFF2-40B4-BE49-F238E27FC236}">
                <a16:creationId xmlns:a16="http://schemas.microsoft.com/office/drawing/2014/main" id="{224C5FFE-0924-8765-1070-4CFF38E862D6}"/>
              </a:ext>
            </a:extLst>
          </p:cNvPr>
          <p:cNvSpPr/>
          <p:nvPr/>
        </p:nvSpPr>
        <p:spPr bwMode="auto">
          <a:xfrm>
            <a:off x="4984751" y="2962188"/>
            <a:ext cx="2555875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  <p:txBody>
          <a:bodyPr lIns="670652" tIns="114681" rIns="555970" bIns="114681" spcCol="1270" anchor="ctr"/>
          <a:lstStyle/>
          <a:p>
            <a:pPr algn="ctr" defTabSz="19113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4300" dirty="0">
              <a:latin typeface="Open Sans" panose="020B0606030504020204" pitchFamily="34" charset="0"/>
            </a:endParaRPr>
          </a:p>
        </p:txBody>
      </p:sp>
      <p:sp>
        <p:nvSpPr>
          <p:cNvPr id="28" name="Freeform 46">
            <a:extLst>
              <a:ext uri="{FF2B5EF4-FFF2-40B4-BE49-F238E27FC236}">
                <a16:creationId xmlns:a16="http://schemas.microsoft.com/office/drawing/2014/main" id="{BEA3CB1A-EADD-1EB9-E500-FBBEC2790A8E}"/>
              </a:ext>
            </a:extLst>
          </p:cNvPr>
          <p:cNvSpPr/>
          <p:nvPr/>
        </p:nvSpPr>
        <p:spPr bwMode="auto">
          <a:xfrm>
            <a:off x="7058026" y="2962188"/>
            <a:ext cx="2555875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  <p:txBody>
          <a:bodyPr lIns="670652" tIns="114681" rIns="555970" bIns="114681" spcCol="1270" anchor="ctr"/>
          <a:lstStyle/>
          <a:p>
            <a:pPr algn="ctr" defTabSz="19113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4300" dirty="0">
              <a:latin typeface="Open Sans" panose="020B0606030504020204" pitchFamily="34" charset="0"/>
            </a:endParaRPr>
          </a:p>
        </p:txBody>
      </p:sp>
      <p:sp>
        <p:nvSpPr>
          <p:cNvPr id="30" name="Freeform 46">
            <a:extLst>
              <a:ext uri="{FF2B5EF4-FFF2-40B4-BE49-F238E27FC236}">
                <a16:creationId xmlns:a16="http://schemas.microsoft.com/office/drawing/2014/main" id="{BF3FCD75-68BB-4AE7-C940-4B150532AC24}"/>
              </a:ext>
            </a:extLst>
          </p:cNvPr>
          <p:cNvSpPr/>
          <p:nvPr/>
        </p:nvSpPr>
        <p:spPr bwMode="auto">
          <a:xfrm>
            <a:off x="9131301" y="2962188"/>
            <a:ext cx="2555875" cy="1703388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  <p:txBody>
          <a:bodyPr lIns="670652" tIns="114681" rIns="555970" bIns="114681" spcCol="1270" anchor="ctr"/>
          <a:lstStyle/>
          <a:p>
            <a:pPr algn="ctr" defTabSz="19113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id-ID" sz="4300" dirty="0">
              <a:latin typeface="Open Sans" panose="020B0606030504020204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BDA3A5B-EC53-2FAD-7D30-C99A93E87AB8}"/>
              </a:ext>
            </a:extLst>
          </p:cNvPr>
          <p:cNvSpPr txBox="1">
            <a:spLocks/>
          </p:cNvSpPr>
          <p:nvPr/>
        </p:nvSpPr>
        <p:spPr>
          <a:xfrm>
            <a:off x="844551" y="4798926"/>
            <a:ext cx="2008187" cy="717550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DE" sz="1050" dirty="0"/>
              <a:t>Gläubigerbevorzugung</a:t>
            </a:r>
            <a:r>
              <a:rPr lang="de-AT" sz="1050" dirty="0"/>
              <a:t> vermeiden</a:t>
            </a:r>
            <a:endParaRPr lang="en-US" sz="1050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73BAD04-CDF0-451F-FAC2-5855A4D6A4D2}"/>
              </a:ext>
            </a:extLst>
          </p:cNvPr>
          <p:cNvSpPr txBox="1">
            <a:spLocks/>
          </p:cNvSpPr>
          <p:nvPr/>
        </p:nvSpPr>
        <p:spPr>
          <a:xfrm>
            <a:off x="2914651" y="4798926"/>
            <a:ext cx="2009775" cy="717550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DE" sz="1050" dirty="0"/>
              <a:t>In der Realität: Wie lang ist die Frist schon abgelaufen?</a:t>
            </a:r>
            <a:endParaRPr lang="en-US" sz="1050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F33A0AB4-37B2-CEA5-4057-13F6BDAD3A58}"/>
              </a:ext>
            </a:extLst>
          </p:cNvPr>
          <p:cNvSpPr txBox="1">
            <a:spLocks/>
          </p:cNvSpPr>
          <p:nvPr/>
        </p:nvSpPr>
        <p:spPr>
          <a:xfrm>
            <a:off x="4986338" y="4798926"/>
            <a:ext cx="2009775" cy="717550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050" dirty="0"/>
              <a:t>Viel </a:t>
            </a:r>
            <a:r>
              <a:rPr lang="en-US" sz="1050" dirty="0" err="1"/>
              <a:t>kommunizieren</a:t>
            </a:r>
            <a:endParaRPr lang="en-US" sz="1050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731E456C-166B-BD12-963F-3CEE4E3EE75F}"/>
              </a:ext>
            </a:extLst>
          </p:cNvPr>
          <p:cNvSpPr txBox="1">
            <a:spLocks/>
          </p:cNvSpPr>
          <p:nvPr/>
        </p:nvSpPr>
        <p:spPr>
          <a:xfrm>
            <a:off x="7058026" y="4798926"/>
            <a:ext cx="2008187" cy="717550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050" dirty="0" err="1"/>
              <a:t>Tagesgeschäft</a:t>
            </a:r>
            <a:r>
              <a:rPr lang="en-US" sz="1050" dirty="0"/>
              <a:t> am Leben </a:t>
            </a:r>
            <a:r>
              <a:rPr lang="en-US" sz="1050" dirty="0" err="1"/>
              <a:t>halten</a:t>
            </a:r>
            <a:endParaRPr lang="en-US" sz="1050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F88E82FE-87A0-5116-2632-813137B155A8}"/>
              </a:ext>
            </a:extLst>
          </p:cNvPr>
          <p:cNvSpPr txBox="1">
            <a:spLocks/>
          </p:cNvSpPr>
          <p:nvPr/>
        </p:nvSpPr>
        <p:spPr>
          <a:xfrm>
            <a:off x="9066213" y="4798926"/>
            <a:ext cx="2008187" cy="717550"/>
          </a:xfrm>
          <a:prstGeom prst="rect">
            <a:avLst/>
          </a:prstGeom>
        </p:spPr>
        <p:txBody>
          <a:bodyPr/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050" dirty="0" err="1"/>
              <a:t>Fortbestehensprognose</a:t>
            </a:r>
            <a:r>
              <a:rPr lang="en-US" sz="1050" dirty="0"/>
              <a:t> </a:t>
            </a:r>
            <a:r>
              <a:rPr lang="en-US" sz="1050" dirty="0" err="1"/>
              <a:t>rettet</a:t>
            </a:r>
            <a:r>
              <a:rPr lang="en-US" sz="1050" dirty="0"/>
              <a:t> die Lage</a:t>
            </a:r>
            <a:r>
              <a:rPr lang="de-AT" sz="1050" dirty="0"/>
              <a:t> - vorerst</a:t>
            </a:r>
            <a:endParaRPr lang="en-US" sz="1050" dirty="0"/>
          </a:p>
        </p:txBody>
      </p:sp>
      <p:pic>
        <p:nvPicPr>
          <p:cNvPr id="48" name="Grafik 47" descr="Bank mit einfarbiger Füllung">
            <a:extLst>
              <a:ext uri="{FF2B5EF4-FFF2-40B4-BE49-F238E27FC236}">
                <a16:creationId xmlns:a16="http://schemas.microsoft.com/office/drawing/2014/main" id="{35E34A7B-7410-EFC1-8CEE-D71374CE0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3171" y="3372741"/>
            <a:ext cx="831273" cy="831273"/>
          </a:xfrm>
          <a:prstGeom prst="rect">
            <a:avLst/>
          </a:prstGeom>
        </p:spPr>
      </p:pic>
      <p:pic>
        <p:nvPicPr>
          <p:cNvPr id="51" name="Grafik 50" descr="Armbanduhr mit einfarbiger Füllung">
            <a:extLst>
              <a:ext uri="{FF2B5EF4-FFF2-40B4-BE49-F238E27FC236}">
                <a16:creationId xmlns:a16="http://schemas.microsoft.com/office/drawing/2014/main" id="{7FA0C236-AEBF-ECB3-0AD5-436386657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21088" y="3410526"/>
            <a:ext cx="755703" cy="755703"/>
          </a:xfrm>
          <a:prstGeom prst="rect">
            <a:avLst/>
          </a:prstGeom>
        </p:spPr>
      </p:pic>
      <p:pic>
        <p:nvPicPr>
          <p:cNvPr id="55" name="Grafik 54" descr="Kundenbewertung mit einfarbiger Füllung">
            <a:extLst>
              <a:ext uri="{FF2B5EF4-FFF2-40B4-BE49-F238E27FC236}">
                <a16:creationId xmlns:a16="http://schemas.microsoft.com/office/drawing/2014/main" id="{245B28B1-4A9D-45AB-6B4F-64A5AAED9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5398" y="3414305"/>
            <a:ext cx="831273" cy="831273"/>
          </a:xfrm>
          <a:prstGeom prst="rect">
            <a:avLst/>
          </a:prstGeom>
        </p:spPr>
      </p:pic>
      <p:pic>
        <p:nvPicPr>
          <p:cNvPr id="57" name="Grafik 56" descr="Klemmbrett nur Kreuze mit einfarbiger Füllung">
            <a:extLst>
              <a:ext uri="{FF2B5EF4-FFF2-40B4-BE49-F238E27FC236}">
                <a16:creationId xmlns:a16="http://schemas.microsoft.com/office/drawing/2014/main" id="{09F44B50-C49C-6118-148D-2FAFD0E44C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61549" y="3435237"/>
            <a:ext cx="755703" cy="755703"/>
          </a:xfrm>
          <a:prstGeom prst="rect">
            <a:avLst/>
          </a:prstGeom>
        </p:spPr>
      </p:pic>
      <p:pic>
        <p:nvPicPr>
          <p:cNvPr id="59" name="Grafik 58" descr="Handschlag mit einfarbiger Füllung">
            <a:extLst>
              <a:ext uri="{FF2B5EF4-FFF2-40B4-BE49-F238E27FC236}">
                <a16:creationId xmlns:a16="http://schemas.microsoft.com/office/drawing/2014/main" id="{3558DFE8-C136-486D-FA09-1C9A132416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64488" y="3429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8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9919329-244B-D3F5-2AC7-031456361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7B60055-ED5D-A374-E7D9-46CE92125399}"/>
              </a:ext>
            </a:extLst>
          </p:cNvPr>
          <p:cNvSpPr/>
          <p:nvPr/>
        </p:nvSpPr>
        <p:spPr>
          <a:xfrm>
            <a:off x="795602" y="2009150"/>
            <a:ext cx="10515600" cy="114155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E0A6BD-9AD1-1D22-809F-D6EF8166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verschiedenen Insolvenzverfahren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6B9D25-F4A1-7DB4-A48C-BA2CDE64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893" y="2311682"/>
            <a:ext cx="10172629" cy="693596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Alles vorher sind Insolvenzforderungen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Alles nachher Masseforderungen</a:t>
            </a:r>
            <a:endParaRPr lang="en-US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D978EA-6519-055A-42F7-4E8B1FD3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6B32E-7CD5-EE42-B03A-20DBED8E7F4C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3649A7-CDD1-F139-67C5-F1D9F0866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32A6A0-DEBC-3A57-A152-445AA59B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24</a:t>
            </a:fld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68964B1-B618-C3B5-5764-1D280D8CD34E}"/>
              </a:ext>
            </a:extLst>
          </p:cNvPr>
          <p:cNvSpPr txBox="1">
            <a:spLocks/>
          </p:cNvSpPr>
          <p:nvPr/>
        </p:nvSpPr>
        <p:spPr>
          <a:xfrm>
            <a:off x="1008893" y="1667673"/>
            <a:ext cx="4288664" cy="53881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DE" sz="1600" dirty="0">
                <a:solidFill>
                  <a:schemeClr val="bg1"/>
                </a:solidFill>
              </a:rPr>
              <a:t>VERFAHREN WURDE ERÖFFNET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A57F101-245E-AE43-3190-A63CC3182C1C}"/>
              </a:ext>
            </a:extLst>
          </p:cNvPr>
          <p:cNvSpPr/>
          <p:nvPr/>
        </p:nvSpPr>
        <p:spPr>
          <a:xfrm>
            <a:off x="795602" y="3597377"/>
            <a:ext cx="10515600" cy="114155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1BBECB0F-D659-D9A3-1B7C-EAFFF6E1D137}"/>
              </a:ext>
            </a:extLst>
          </p:cNvPr>
          <p:cNvSpPr txBox="1">
            <a:spLocks/>
          </p:cNvSpPr>
          <p:nvPr/>
        </p:nvSpPr>
        <p:spPr>
          <a:xfrm>
            <a:off x="1008893" y="3899909"/>
            <a:ext cx="10172629" cy="693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AT" sz="1600" dirty="0"/>
              <a:t>Masseforderungen werden vollständig bezahlt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AT" sz="1600" dirty="0"/>
              <a:t>Insolvenzforderungen entsprechend der Quote</a:t>
            </a:r>
            <a:endParaRPr lang="en-US" sz="160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626F1B5D-D975-8D3B-4C95-A7FDA18A9BEC}"/>
              </a:ext>
            </a:extLst>
          </p:cNvPr>
          <p:cNvSpPr txBox="1">
            <a:spLocks/>
          </p:cNvSpPr>
          <p:nvPr/>
        </p:nvSpPr>
        <p:spPr>
          <a:xfrm>
            <a:off x="1008892" y="3255900"/>
            <a:ext cx="9944030" cy="53881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DE" sz="1600" dirty="0">
                <a:solidFill>
                  <a:schemeClr val="bg1"/>
                </a:solidFill>
              </a:rPr>
              <a:t>DIE MASSE MUSS AUSREICHEN FÜR LAUFENDEN BETRIEB ODER EINE GEORDNETE SCHLIESSUNG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6B59CA7A-4494-F785-E963-628A5EDED814}"/>
              </a:ext>
            </a:extLst>
          </p:cNvPr>
          <p:cNvSpPr/>
          <p:nvPr/>
        </p:nvSpPr>
        <p:spPr>
          <a:xfrm>
            <a:off x="795602" y="5185604"/>
            <a:ext cx="10515600" cy="114155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6F210DB5-6F95-ABD8-EFD2-AD0D9FFC0C27}"/>
              </a:ext>
            </a:extLst>
          </p:cNvPr>
          <p:cNvSpPr txBox="1">
            <a:spLocks/>
          </p:cNvSpPr>
          <p:nvPr/>
        </p:nvSpPr>
        <p:spPr>
          <a:xfrm>
            <a:off x="1008893" y="5488136"/>
            <a:ext cx="10172629" cy="693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AT" sz="1600" dirty="0"/>
              <a:t>Verkauf der Vermögenswerte  oder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AT" sz="1600" dirty="0"/>
              <a:t>Zahlungsplan, der 20% bzw. 30% binnen 2 Jahren vorsieht</a:t>
            </a:r>
            <a:endParaRPr lang="en-US" sz="1600" dirty="0"/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5FA7CACC-0AAB-09FC-5486-08BE665A72B6}"/>
              </a:ext>
            </a:extLst>
          </p:cNvPr>
          <p:cNvSpPr txBox="1">
            <a:spLocks/>
          </p:cNvSpPr>
          <p:nvPr/>
        </p:nvSpPr>
        <p:spPr>
          <a:xfrm>
            <a:off x="1008893" y="4844127"/>
            <a:ext cx="4288664" cy="53881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AT" sz="1600" dirty="0">
                <a:solidFill>
                  <a:schemeClr val="bg1"/>
                </a:solidFill>
              </a:rPr>
              <a:t>AUFBRINGEN DER QUOTE DURCH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92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E85BA-BFDE-9206-8E66-772DC08F2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2D616B91-BADE-622A-DD00-BA7F4F7B8CE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34694" r="34694"/>
          <a:stretch/>
        </p:blipFill>
        <p:spPr>
          <a:xfrm>
            <a:off x="7927693" y="-1095"/>
            <a:ext cx="3739249" cy="6858000"/>
          </a:xfrm>
        </p:spPr>
      </p:pic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E8CBA102-3424-0B78-B829-B1F7F833D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7999" y="4020382"/>
            <a:ext cx="6876275" cy="1233262"/>
          </a:xfrm>
        </p:spPr>
        <p:txBody>
          <a:bodyPr>
            <a:normAutofit/>
          </a:bodyPr>
          <a:lstStyle/>
          <a:p>
            <a:r>
              <a:rPr lang="de-DE" dirty="0"/>
              <a:t>Insolvenz Sanierung Konkurs</a:t>
            </a:r>
          </a:p>
        </p:txBody>
      </p:sp>
      <p:sp>
        <p:nvSpPr>
          <p:cNvPr id="26" name="Fußzeilenplatzhalter 5">
            <a:extLst>
              <a:ext uri="{FF2B5EF4-FFF2-40B4-BE49-F238E27FC236}">
                <a16:creationId xmlns:a16="http://schemas.microsoft.com/office/drawing/2014/main" id="{9E010AFD-CF03-7BD5-4BA6-18258D1A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0736A9-2D36-96EA-B321-5E7FC98EC1B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27" name="Foliennummernplatzhalter 6">
            <a:extLst>
              <a:ext uri="{FF2B5EF4-FFF2-40B4-BE49-F238E27FC236}">
                <a16:creationId xmlns:a16="http://schemas.microsoft.com/office/drawing/2014/main" id="{006C9555-4DFD-62E1-18B5-166C75DDCFD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B57FE8-3767-9341-B005-969DB4623E94}" type="slidenum">
              <a:rPr lang="de-DE" smtClean="0">
                <a:solidFill>
                  <a:schemeClr val="bg1"/>
                </a:solidFill>
              </a:rPr>
              <a:pPr/>
              <a:t>25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9" name="Datumsplatzhalter 4">
            <a:extLst>
              <a:ext uri="{FF2B5EF4-FFF2-40B4-BE49-F238E27FC236}">
                <a16:creationId xmlns:a16="http://schemas.microsoft.com/office/drawing/2014/main" id="{E9F91068-748E-74FC-B28D-0276AE0203AF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B6B32E-7CD5-EE42-B03A-20DBED8E7F4C}" type="datetime1">
              <a:rPr lang="de-DE" sz="10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/>
              <a:t>12.09.2025</a:t>
            </a:fld>
            <a:endParaRPr lang="de-DE" sz="1000" b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072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67F8E-0C18-DF85-0807-79E550387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A9C6D3D-513F-7588-F9BD-4E7BA2909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Sanierung, wie geht das?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BDB33B0-697B-D797-7250-890F9BCA1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/>
              <a:t>Mittelbeschaffung / Ratenvereinbarung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/>
              <a:t>Zahlungsfähigkeit wieder herstellen</a:t>
            </a:r>
            <a:endParaRPr lang="en-US" sz="2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/>
              <a:t>Operative Maßnahmen ermitteln</a:t>
            </a:r>
            <a:endParaRPr lang="en-US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439237-FB98-1C15-C7DB-560379E74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2A0497-ABAC-4E7F-EAE3-74A6C8BF4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Hoch Consulting GmbH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5681F0-4B1F-E0CF-5EE0-3F377E729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26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10326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D544B-1976-BE56-379B-80C715389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B51A284-AB36-58A2-2ACA-CB5B18307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Sanierung, wie geht das?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5D062FA-9DE8-21FF-CF91-A7E184329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Maßnahmen Umsetzung kontrollieren</a:t>
            </a:r>
            <a:endParaRPr lang="en-US" sz="2800" dirty="0"/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AT" sz="2800" dirty="0"/>
              <a:t>Berichtswesen</a:t>
            </a:r>
            <a:endParaRPr lang="en-US" sz="2800" dirty="0"/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AT" sz="2800" dirty="0"/>
              <a:t>Laufende Kommunikation</a:t>
            </a:r>
            <a:endParaRPr lang="en-US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32D00B-2B30-29B4-7058-F12BAD93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06533D-6C62-4A68-4F79-433963A2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Hoch Consulting GmbH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D2590E-378B-29ED-52DD-C73B8FB1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27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97616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0955E-55BE-9BD4-4EB2-6FE866886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450F799A-294C-832B-FFDF-912A709882D7}"/>
              </a:ext>
            </a:extLst>
          </p:cNvPr>
          <p:cNvSpPr/>
          <p:nvPr/>
        </p:nvSpPr>
        <p:spPr>
          <a:xfrm>
            <a:off x="795602" y="2009150"/>
            <a:ext cx="10515600" cy="14198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141E79-E56C-F8B1-8A28-77B18EB2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effectLst/>
              </a:rPr>
              <a:t>Fortbestehensprognose – konkrete Maßnahmen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89DE8D-5CB8-34D8-2907-59091385D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893" y="2311682"/>
            <a:ext cx="10172629" cy="693596"/>
          </a:xfrm>
        </p:spPr>
        <p:txBody>
          <a:bodyPr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Taugt das Geschäftsmodell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Was hat zur Krise geführt?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Kann man das Unternehmen überhaupt retten?</a:t>
            </a:r>
            <a:endParaRPr lang="en-US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B583A6-A283-3A4B-6CED-09BB0E34A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6B32E-7CD5-EE42-B03A-20DBED8E7F4C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44D0EE-D897-7112-3075-6206BBD04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C7B68E-6EA3-04A1-E725-842254113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28</a:t>
            </a:fld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56CE902-3A0D-8ED8-C71D-2654372A2394}"/>
              </a:ext>
            </a:extLst>
          </p:cNvPr>
          <p:cNvSpPr txBox="1">
            <a:spLocks/>
          </p:cNvSpPr>
          <p:nvPr/>
        </p:nvSpPr>
        <p:spPr>
          <a:xfrm>
            <a:off x="1008892" y="1667673"/>
            <a:ext cx="5849107" cy="53881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DE" sz="1600" dirty="0">
                <a:solidFill>
                  <a:schemeClr val="bg1"/>
                </a:solidFill>
              </a:rPr>
              <a:t>TIEFGEHENDE ANALYSE DES BETRIEBSKONZEPTES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BBD5331-90B2-4A88-C5AA-D3B6AC0EB27D}"/>
              </a:ext>
            </a:extLst>
          </p:cNvPr>
          <p:cNvSpPr/>
          <p:nvPr/>
        </p:nvSpPr>
        <p:spPr>
          <a:xfrm>
            <a:off x="795602" y="3984999"/>
            <a:ext cx="10515600" cy="114155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DDCE5B60-816F-48C3-A639-1355E40C2965}"/>
              </a:ext>
            </a:extLst>
          </p:cNvPr>
          <p:cNvSpPr txBox="1">
            <a:spLocks/>
          </p:cNvSpPr>
          <p:nvPr/>
        </p:nvSpPr>
        <p:spPr>
          <a:xfrm>
            <a:off x="1008893" y="4287531"/>
            <a:ext cx="10172629" cy="693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Ist genug Geld da? 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Bis wann?</a:t>
            </a:r>
            <a:endParaRPr lang="en-US" sz="160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75E31358-6B4E-62AF-453F-62BB8D16E35E}"/>
              </a:ext>
            </a:extLst>
          </p:cNvPr>
          <p:cNvSpPr txBox="1">
            <a:spLocks/>
          </p:cNvSpPr>
          <p:nvPr/>
        </p:nvSpPr>
        <p:spPr>
          <a:xfrm>
            <a:off x="1008892" y="3643522"/>
            <a:ext cx="3029708" cy="53881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DE" sz="1600" dirty="0">
                <a:solidFill>
                  <a:schemeClr val="bg1"/>
                </a:solidFill>
              </a:rPr>
              <a:t>PRIMÄRPROGNOSE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34C8E792-5BFE-63F5-CB7A-5A17719854C3}"/>
              </a:ext>
            </a:extLst>
          </p:cNvPr>
          <p:cNvSpPr/>
          <p:nvPr/>
        </p:nvSpPr>
        <p:spPr>
          <a:xfrm>
            <a:off x="795602" y="5573226"/>
            <a:ext cx="10515600" cy="7977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F4F21180-7D8E-9B04-7190-27579537C895}"/>
              </a:ext>
            </a:extLst>
          </p:cNvPr>
          <p:cNvSpPr txBox="1">
            <a:spLocks/>
          </p:cNvSpPr>
          <p:nvPr/>
        </p:nvSpPr>
        <p:spPr>
          <a:xfrm>
            <a:off x="1008893" y="5875758"/>
            <a:ext cx="10172629" cy="341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Macht das Unternehmen wieder Gewinn?</a:t>
            </a:r>
            <a:endParaRPr lang="en-US" sz="1600" dirty="0"/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B7F035A9-CC77-1981-C209-3675445CC233}"/>
              </a:ext>
            </a:extLst>
          </p:cNvPr>
          <p:cNvSpPr txBox="1">
            <a:spLocks/>
          </p:cNvSpPr>
          <p:nvPr/>
        </p:nvSpPr>
        <p:spPr>
          <a:xfrm>
            <a:off x="1008893" y="5231749"/>
            <a:ext cx="3029707" cy="53881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AT" sz="1600" dirty="0">
                <a:solidFill>
                  <a:schemeClr val="bg1"/>
                </a:solidFill>
              </a:rPr>
              <a:t>SEKUNDÄRPROGNOSE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35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7E8D8-86F9-3487-43CB-57A85E968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2E7C1CE-6ED3-7007-AE5D-3B93DF092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Geschäftsmodell prüfen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2496E32-BCEB-E896-23AB-5B081A8B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457200" lvl="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Lebenszyklusphase des Produktes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SWOT Analyse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Wettbewerbsanalyse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Standortanalyse</a:t>
            </a:r>
            <a:endParaRPr lang="en-US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58BC29-C208-4AA2-EEED-784AAFC25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69C5AD-D894-2DF9-230F-31418A00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Hoch Consulting GmbH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CCB3AE-1103-247F-9781-902C3BD0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29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573744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B16F6-6899-1678-9BD8-FDF998338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1452DB-8329-F825-5C17-73A9ADE0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767"/>
            <a:ext cx="5257800" cy="1325563"/>
          </a:xfrm>
        </p:spPr>
        <p:txBody>
          <a:bodyPr>
            <a:normAutofit/>
          </a:bodyPr>
          <a:lstStyle/>
          <a:p>
            <a:r>
              <a:rPr lang="de-DE" sz="3200" dirty="0"/>
              <a:t>Wer bin ich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A6A75A7-8625-F2A0-00E3-E3A352D37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sz="1600" dirty="0"/>
              <a:t>Vormals ÖHT, Restrukturierung </a:t>
            </a:r>
            <a:endParaRPr lang="en-US" sz="1600" dirty="0"/>
          </a:p>
          <a:p>
            <a:pPr lvl="0"/>
            <a:r>
              <a:rPr lang="de-DE" sz="1600" dirty="0"/>
              <a:t>Ehrenpräsident ÖHV, Hotel Sonnenburg</a:t>
            </a:r>
          </a:p>
          <a:p>
            <a:pPr lvl="0"/>
            <a:endParaRPr lang="de-DE" sz="1600" dirty="0"/>
          </a:p>
          <a:p>
            <a:pPr lvl="0"/>
            <a:r>
              <a:rPr lang="de-AT" sz="1600" dirty="0"/>
              <a:t>Ich helfe bei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e-AT" sz="1600" dirty="0"/>
              <a:t>Effizienzproblemen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e-AT" sz="1600" dirty="0"/>
              <a:t>Controlling Fragen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e-AT" sz="1600" dirty="0"/>
              <a:t>Finanzierungen und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e-AT" sz="1600" dirty="0"/>
              <a:t>Restrukturierungen </a:t>
            </a:r>
            <a:endParaRPr lang="en-US" sz="1600" dirty="0"/>
          </a:p>
          <a:p>
            <a:pPr lvl="0"/>
            <a:endParaRPr lang="de-DE" sz="1600" dirty="0"/>
          </a:p>
          <a:p>
            <a:pPr lvl="0"/>
            <a:endParaRPr lang="en-US" sz="1600" dirty="0"/>
          </a:p>
        </p:txBody>
      </p:sp>
      <p:sp>
        <p:nvSpPr>
          <p:cNvPr id="14" name="Datumsplatzhalter 8">
            <a:extLst>
              <a:ext uri="{FF2B5EF4-FFF2-40B4-BE49-F238E27FC236}">
                <a16:creationId xmlns:a16="http://schemas.microsoft.com/office/drawing/2014/main" id="{9D5EC073-F166-D72D-62E2-7E2383FAA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472A-CC05-1348-9D09-D1D1608C15AC}" type="datetime1">
              <a:rPr lang="de-DE" smtClean="0"/>
              <a:t>12.09.2025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73CC4E2-55C1-B794-C6CA-6F37D753C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3BBEFAD7-B047-8BC8-1C75-0B61E88C5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3</a:t>
            </a:fld>
            <a:endParaRPr lang="de-DE"/>
          </a:p>
        </p:txBody>
      </p:sp>
      <p:pic>
        <p:nvPicPr>
          <p:cNvPr id="9" name="Bildplatzhalter 8" descr="Ein Bild, das Menschliches Gesicht, Person, Kleidung, Wand enthält.&#10;&#10;KI-generierte Inhalte können fehlerhaft sein.">
            <a:extLst>
              <a:ext uri="{FF2B5EF4-FFF2-40B4-BE49-F238E27FC236}">
                <a16:creationId xmlns:a16="http://schemas.microsoft.com/office/drawing/2014/main" id="{98442E42-BD51-2F5B-7F3A-9C98D8CB53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494" r="6494"/>
          <a:stretch>
            <a:fillRect/>
          </a:stretch>
        </p:blipFill>
        <p:spPr/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B6A856-33A5-1E2B-0281-BBF3DC689187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15F91-2E37-64A6-1B21-588ABC1883B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B57FE8-3767-9341-B005-969DB4623E9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7330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C73A1-96A3-BD95-0067-C1B93FA37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DE253D8-31B2-A948-4713-BA403C359918}"/>
              </a:ext>
            </a:extLst>
          </p:cNvPr>
          <p:cNvSpPr/>
          <p:nvPr/>
        </p:nvSpPr>
        <p:spPr>
          <a:xfrm>
            <a:off x="3578930" y="3324540"/>
            <a:ext cx="2230897" cy="2249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6E5AE101-5607-04DF-4255-AB740AA0AC24}"/>
              </a:ext>
            </a:extLst>
          </p:cNvPr>
          <p:cNvSpPr/>
          <p:nvPr/>
        </p:nvSpPr>
        <p:spPr>
          <a:xfrm>
            <a:off x="6319660" y="3324540"/>
            <a:ext cx="2230897" cy="2249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8B9DEB50-A9D2-FF9E-81F0-EE85792E3317}"/>
              </a:ext>
            </a:extLst>
          </p:cNvPr>
          <p:cNvSpPr/>
          <p:nvPr/>
        </p:nvSpPr>
        <p:spPr>
          <a:xfrm>
            <a:off x="9060391" y="3324540"/>
            <a:ext cx="2230897" cy="2249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145CFFE-D37C-0820-6A5C-8018058BACCD}"/>
              </a:ext>
            </a:extLst>
          </p:cNvPr>
          <p:cNvSpPr/>
          <p:nvPr/>
        </p:nvSpPr>
        <p:spPr>
          <a:xfrm>
            <a:off x="838200" y="3324540"/>
            <a:ext cx="2230897" cy="2249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8E5AF9-5ADD-7941-6E12-D202738F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Was sind die operativen </a:t>
            </a:r>
            <a:r>
              <a:rPr lang="de-DE" sz="4000" dirty="0" err="1"/>
              <a:t>Massnahmen</a:t>
            </a:r>
            <a:r>
              <a:rPr lang="de-DE" sz="4000" dirty="0"/>
              <a:t>?</a:t>
            </a:r>
            <a:endParaRPr lang="de-DE" sz="3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877752-2E6E-63D5-CD94-35790887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0316-93E9-BB46-9BCE-E501DF7CE233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8477E0-E4B0-4964-BD6A-635ABFD0B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D9983F-A0A8-B1AF-6986-9E9E6B166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30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5D94705-2BF3-CA56-69F3-BAEB89F1952B}"/>
              </a:ext>
            </a:extLst>
          </p:cNvPr>
          <p:cNvSpPr txBox="1"/>
          <p:nvPr/>
        </p:nvSpPr>
        <p:spPr>
          <a:xfrm>
            <a:off x="883761" y="4827910"/>
            <a:ext cx="2139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200" dirty="0"/>
              <a:t>Geld zusammenkratzen</a:t>
            </a:r>
            <a:endParaRPr lang="en-US" sz="1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7E1B922-8F7A-B038-EDEE-202905DEB16F}"/>
              </a:ext>
            </a:extLst>
          </p:cNvPr>
          <p:cNvSpPr txBox="1"/>
          <p:nvPr/>
        </p:nvSpPr>
        <p:spPr>
          <a:xfrm>
            <a:off x="3624491" y="4869334"/>
            <a:ext cx="213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200" dirty="0"/>
              <a:t>Vertrieb überprüfen und neue Vertriebs-wege finden</a:t>
            </a:r>
            <a:endParaRPr lang="en-US" sz="1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1AAEF51-019E-DBFD-8D1B-A0496DE5986C}"/>
              </a:ext>
            </a:extLst>
          </p:cNvPr>
          <p:cNvSpPr txBox="1"/>
          <p:nvPr/>
        </p:nvSpPr>
        <p:spPr>
          <a:xfrm>
            <a:off x="6323942" y="4864142"/>
            <a:ext cx="2222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200" dirty="0"/>
              <a:t>Pricing und Reservierung</a:t>
            </a:r>
            <a:endParaRPr lang="de-AT" sz="12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ED9B1F2-715C-1075-E194-621E167DEC9F}"/>
              </a:ext>
            </a:extLst>
          </p:cNvPr>
          <p:cNvSpPr txBox="1"/>
          <p:nvPr/>
        </p:nvSpPr>
        <p:spPr>
          <a:xfrm>
            <a:off x="9203215" y="4827909"/>
            <a:ext cx="1945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AT" sz="1200" dirty="0"/>
              <a:t>Kosten in den Griff kriegen</a:t>
            </a:r>
          </a:p>
        </p:txBody>
      </p:sp>
      <p:pic>
        <p:nvPicPr>
          <p:cNvPr id="12" name="Grafik 11" descr="Offene Hand mit einfarbiger Füllung">
            <a:extLst>
              <a:ext uri="{FF2B5EF4-FFF2-40B4-BE49-F238E27FC236}">
                <a16:creationId xmlns:a16="http://schemas.microsoft.com/office/drawing/2014/main" id="{18B5B9D2-7791-359F-9053-64E86E5D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1116" y="3941791"/>
            <a:ext cx="1005840" cy="1005840"/>
          </a:xfrm>
          <a:prstGeom prst="rect">
            <a:avLst/>
          </a:prstGeom>
        </p:spPr>
      </p:pic>
      <p:pic>
        <p:nvPicPr>
          <p:cNvPr id="20" name="Grafik 19" descr="Münzen mit einfarbiger Füllung">
            <a:extLst>
              <a:ext uri="{FF2B5EF4-FFF2-40B4-BE49-F238E27FC236}">
                <a16:creationId xmlns:a16="http://schemas.microsoft.com/office/drawing/2014/main" id="{A38B378A-CEE4-00DF-634B-1D906F155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5044" y="3883317"/>
            <a:ext cx="687003" cy="687003"/>
          </a:xfrm>
          <a:prstGeom prst="rect">
            <a:avLst/>
          </a:prstGeom>
        </p:spPr>
      </p:pic>
      <p:pic>
        <p:nvPicPr>
          <p:cNvPr id="23" name="Grafik 22" descr="Geld mit einfarbiger Füllung">
            <a:extLst>
              <a:ext uri="{FF2B5EF4-FFF2-40B4-BE49-F238E27FC236}">
                <a16:creationId xmlns:a16="http://schemas.microsoft.com/office/drawing/2014/main" id="{B92725F9-33E6-9626-E464-2660D045D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70534" y="3598289"/>
            <a:ext cx="687003" cy="687003"/>
          </a:xfrm>
          <a:prstGeom prst="rect">
            <a:avLst/>
          </a:prstGeom>
        </p:spPr>
      </p:pic>
      <p:pic>
        <p:nvPicPr>
          <p:cNvPr id="27" name="Grafik 26" descr="Häkchen mit einfarbiger Füllung">
            <a:extLst>
              <a:ext uri="{FF2B5EF4-FFF2-40B4-BE49-F238E27FC236}">
                <a16:creationId xmlns:a16="http://schemas.microsoft.com/office/drawing/2014/main" id="{5E539BFD-DEC8-0750-FA5A-5E26F99EDF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41221" y="3638464"/>
            <a:ext cx="516155" cy="516155"/>
          </a:xfrm>
          <a:prstGeom prst="rect">
            <a:avLst/>
          </a:prstGeom>
        </p:spPr>
      </p:pic>
      <p:pic>
        <p:nvPicPr>
          <p:cNvPr id="29" name="Grafik 28" descr="Gabelung in der Straße mit einfarbiger Füllung">
            <a:extLst>
              <a:ext uri="{FF2B5EF4-FFF2-40B4-BE49-F238E27FC236}">
                <a16:creationId xmlns:a16="http://schemas.microsoft.com/office/drawing/2014/main" id="{B6DF85BF-E7DD-FEED-5CFD-D1A888EAE5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37177" y="3629430"/>
            <a:ext cx="914400" cy="914400"/>
          </a:xfrm>
          <a:prstGeom prst="rect">
            <a:avLst/>
          </a:prstGeom>
        </p:spPr>
      </p:pic>
      <p:pic>
        <p:nvPicPr>
          <p:cNvPr id="31" name="Grafik 30" descr="Marke mit einfarbiger Füllung">
            <a:extLst>
              <a:ext uri="{FF2B5EF4-FFF2-40B4-BE49-F238E27FC236}">
                <a16:creationId xmlns:a16="http://schemas.microsoft.com/office/drawing/2014/main" id="{D676DEF1-3A87-65DC-9AD8-8C1B645578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75483" y="36384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46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DDDC4-CB0F-16DB-2EF8-A0A6FDFDD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>
            <a:extLst>
              <a:ext uri="{FF2B5EF4-FFF2-40B4-BE49-F238E27FC236}">
                <a16:creationId xmlns:a16="http://schemas.microsoft.com/office/drawing/2014/main" id="{4FAC3886-9037-F373-5371-91D981AF3A42}"/>
              </a:ext>
            </a:extLst>
          </p:cNvPr>
          <p:cNvSpPr/>
          <p:nvPr/>
        </p:nvSpPr>
        <p:spPr>
          <a:xfrm>
            <a:off x="3060235" y="3350505"/>
            <a:ext cx="1843716" cy="2249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E67E349D-4E86-2613-8F41-2FBEA3C7F35B}"/>
              </a:ext>
            </a:extLst>
          </p:cNvPr>
          <p:cNvSpPr/>
          <p:nvPr/>
        </p:nvSpPr>
        <p:spPr>
          <a:xfrm>
            <a:off x="5159434" y="3350505"/>
            <a:ext cx="1843716" cy="2249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8BE7348-5AB4-C045-598E-33026F97FEC7}"/>
              </a:ext>
            </a:extLst>
          </p:cNvPr>
          <p:cNvSpPr/>
          <p:nvPr/>
        </p:nvSpPr>
        <p:spPr>
          <a:xfrm>
            <a:off x="7258632" y="3350505"/>
            <a:ext cx="1843716" cy="2249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3F2E46CA-FCF3-332D-99E3-C4D67FC64E2D}"/>
              </a:ext>
            </a:extLst>
          </p:cNvPr>
          <p:cNvSpPr/>
          <p:nvPr/>
        </p:nvSpPr>
        <p:spPr>
          <a:xfrm>
            <a:off x="9357830" y="3350505"/>
            <a:ext cx="1843716" cy="2249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ABE29439-0C17-2156-BBB8-9CEECAF538FD}"/>
              </a:ext>
            </a:extLst>
          </p:cNvPr>
          <p:cNvSpPr/>
          <p:nvPr/>
        </p:nvSpPr>
        <p:spPr>
          <a:xfrm>
            <a:off x="961036" y="3350505"/>
            <a:ext cx="1843716" cy="2249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A65968-6986-D9F9-6203-33B91914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Maßnahmen sind gefunden, und jetzt?</a:t>
            </a:r>
            <a:endParaRPr lang="de-DE" sz="3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AA5761-0F74-D212-0255-26D918875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0316-93E9-BB46-9BCE-E501DF7CE233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E2C285-9529-84E4-F572-5F56F0EC4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9402B-517B-AF91-0DCC-3AC649DB3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31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1ADFC64-35DF-4B23-32EC-84CA5DAED968}"/>
              </a:ext>
            </a:extLst>
          </p:cNvPr>
          <p:cNvSpPr txBox="1"/>
          <p:nvPr/>
        </p:nvSpPr>
        <p:spPr>
          <a:xfrm>
            <a:off x="1079072" y="4699418"/>
            <a:ext cx="1607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200" dirty="0"/>
              <a:t>Fokus auf Stillen des Blutverlustes </a:t>
            </a:r>
            <a:endParaRPr lang="en-US" sz="1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2262B36-184F-B807-0D21-3FF39D5C6BA1}"/>
              </a:ext>
            </a:extLst>
          </p:cNvPr>
          <p:cNvSpPr txBox="1"/>
          <p:nvPr/>
        </p:nvSpPr>
        <p:spPr>
          <a:xfrm>
            <a:off x="3156958" y="4696251"/>
            <a:ext cx="165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200" dirty="0"/>
              <a:t>Mut um harte Schritte zu machen</a:t>
            </a:r>
            <a:endParaRPr lang="en-US" sz="1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6A8F01A-6326-8148-FE38-E50922989BF5}"/>
              </a:ext>
            </a:extLst>
          </p:cNvPr>
          <p:cNvSpPr txBox="1"/>
          <p:nvPr/>
        </p:nvSpPr>
        <p:spPr>
          <a:xfrm>
            <a:off x="5192729" y="4696251"/>
            <a:ext cx="180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200" dirty="0"/>
              <a:t>Das Tagesgeschäft muss weiter laufen</a:t>
            </a:r>
            <a:endParaRPr lang="en-US" sz="12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89EBD8C-6BEC-0B56-424D-E402EDFE7E37}"/>
              </a:ext>
            </a:extLst>
          </p:cNvPr>
          <p:cNvSpPr txBox="1"/>
          <p:nvPr/>
        </p:nvSpPr>
        <p:spPr>
          <a:xfrm>
            <a:off x="7258633" y="4638502"/>
            <a:ext cx="1843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200" dirty="0"/>
              <a:t>Vereinbarungen einhalten!</a:t>
            </a:r>
            <a:br>
              <a:rPr lang="de-DE" sz="1200" dirty="0"/>
            </a:br>
            <a:r>
              <a:rPr lang="de-DE" sz="1200" dirty="0"/>
              <a:t>Das größte Kapital ist Vertrauen!</a:t>
            </a:r>
            <a:endParaRPr lang="en-US" sz="12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439E00-6ED6-3FDB-ACED-8F83443B5CFC}"/>
              </a:ext>
            </a:extLst>
          </p:cNvPr>
          <p:cNvSpPr txBox="1"/>
          <p:nvPr/>
        </p:nvSpPr>
        <p:spPr>
          <a:xfrm>
            <a:off x="9357829" y="4696251"/>
            <a:ext cx="1843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" dirty="0" err="1"/>
              <a:t>Dranbleiben</a:t>
            </a:r>
            <a:r>
              <a:rPr lang="en-US" sz="1200" dirty="0"/>
              <a:t> und </a:t>
            </a:r>
            <a:r>
              <a:rPr lang="en-US" sz="1200" dirty="0" err="1"/>
              <a:t>laufend</a:t>
            </a:r>
            <a:r>
              <a:rPr lang="en-US" sz="1200" dirty="0"/>
              <a:t> </a:t>
            </a:r>
            <a:r>
              <a:rPr lang="en-US" sz="1200" dirty="0" err="1"/>
              <a:t>kommunizieren</a:t>
            </a:r>
            <a:endParaRPr lang="en-US" sz="1200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86C498E9-8CE6-CFEB-99FA-CBC67724444A}"/>
              </a:ext>
            </a:extLst>
          </p:cNvPr>
          <p:cNvSpPr txBox="1">
            <a:spLocks/>
          </p:cNvSpPr>
          <p:nvPr/>
        </p:nvSpPr>
        <p:spPr>
          <a:xfrm>
            <a:off x="838200" y="1779806"/>
            <a:ext cx="10515600" cy="342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sz="2000" b="0" dirty="0"/>
              <a:t>Die nächsten 12 Wochen sind entscheidend</a:t>
            </a:r>
            <a:endParaRPr lang="en-US" sz="2000" b="0" dirty="0"/>
          </a:p>
        </p:txBody>
      </p:sp>
      <p:pic>
        <p:nvPicPr>
          <p:cNvPr id="10" name="Grafik 9" descr="Medizin mit einfarbiger Füllung">
            <a:extLst>
              <a:ext uri="{FF2B5EF4-FFF2-40B4-BE49-F238E27FC236}">
                <a16:creationId xmlns:a16="http://schemas.microsoft.com/office/drawing/2014/main" id="{6A18900D-5FE4-C5B1-03FC-D9061CAC5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694" y="3549229"/>
            <a:ext cx="914400" cy="914400"/>
          </a:xfrm>
          <a:prstGeom prst="rect">
            <a:avLst/>
          </a:prstGeom>
        </p:spPr>
      </p:pic>
      <p:pic>
        <p:nvPicPr>
          <p:cNvPr id="12" name="Grafik 11" descr="Muskulöser Arm mit einfarbiger Füllung">
            <a:extLst>
              <a:ext uri="{FF2B5EF4-FFF2-40B4-BE49-F238E27FC236}">
                <a16:creationId xmlns:a16="http://schemas.microsoft.com/office/drawing/2014/main" id="{F62310E5-069E-611E-AE5F-496F37EC5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8591" y="3651002"/>
            <a:ext cx="687003" cy="687003"/>
          </a:xfrm>
          <a:prstGeom prst="rect">
            <a:avLst/>
          </a:prstGeom>
        </p:spPr>
      </p:pic>
      <p:pic>
        <p:nvPicPr>
          <p:cNvPr id="20" name="Grafik 19" descr="Held männlich mit einfarbiger Füllung">
            <a:extLst>
              <a:ext uri="{FF2B5EF4-FFF2-40B4-BE49-F238E27FC236}">
                <a16:creationId xmlns:a16="http://schemas.microsoft.com/office/drawing/2014/main" id="{15B5151F-E040-F312-62AF-B5BFA41126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37790" y="3662927"/>
            <a:ext cx="687003" cy="687003"/>
          </a:xfrm>
          <a:prstGeom prst="rect">
            <a:avLst/>
          </a:prstGeom>
        </p:spPr>
      </p:pic>
      <p:pic>
        <p:nvPicPr>
          <p:cNvPr id="24" name="Grafik 23" descr="Marke Häkchen mit einfarbiger Füllung">
            <a:extLst>
              <a:ext uri="{FF2B5EF4-FFF2-40B4-BE49-F238E27FC236}">
                <a16:creationId xmlns:a16="http://schemas.microsoft.com/office/drawing/2014/main" id="{CC6382FC-6C1F-E17A-5227-4F93ECA875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02638" y="3628576"/>
            <a:ext cx="755703" cy="755703"/>
          </a:xfrm>
          <a:prstGeom prst="rect">
            <a:avLst/>
          </a:prstGeom>
        </p:spPr>
      </p:pic>
      <p:pic>
        <p:nvPicPr>
          <p:cNvPr id="26" name="Grafik 25" descr="Benutzernetzwerk mit einfarbiger Füllung">
            <a:extLst>
              <a:ext uri="{FF2B5EF4-FFF2-40B4-BE49-F238E27FC236}">
                <a16:creationId xmlns:a16="http://schemas.microsoft.com/office/drawing/2014/main" id="{1CC82261-F652-29C2-99AE-1C9CC3FE5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22488" y="35410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17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8F27C-3014-59BE-C5B9-6FF5A6256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8E3153BA-725E-9FF9-8005-D6498860E5B2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/>
          <a:srcRect l="31825" r="31825"/>
          <a:stretch/>
        </p:blipFill>
        <p:spPr>
          <a:xfrm>
            <a:off x="7927693" y="-1095"/>
            <a:ext cx="3739249" cy="6858000"/>
          </a:xfrm>
        </p:spPr>
      </p:pic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F3B9D525-B4F7-4DA9-C0BA-72BCE839B4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Und wie kann ich mir all das sparen?</a:t>
            </a:r>
          </a:p>
        </p:txBody>
      </p:sp>
      <p:sp>
        <p:nvSpPr>
          <p:cNvPr id="26" name="Fußzeilenplatzhalter 5">
            <a:extLst>
              <a:ext uri="{FF2B5EF4-FFF2-40B4-BE49-F238E27FC236}">
                <a16:creationId xmlns:a16="http://schemas.microsoft.com/office/drawing/2014/main" id="{14B87762-1E06-2B4D-DE73-7AEE2D24A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5FE267-A399-73C6-935D-4AB747B4828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/>
              <a:t>04</a:t>
            </a:r>
          </a:p>
        </p:txBody>
      </p:sp>
      <p:sp>
        <p:nvSpPr>
          <p:cNvPr id="27" name="Foliennummernplatzhalter 6">
            <a:extLst>
              <a:ext uri="{FF2B5EF4-FFF2-40B4-BE49-F238E27FC236}">
                <a16:creationId xmlns:a16="http://schemas.microsoft.com/office/drawing/2014/main" id="{D7EBFBFD-49E1-AA7A-FE7C-5E1A8109CD8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B57FE8-3767-9341-B005-969DB4623E94}" type="slidenum">
              <a:rPr lang="de-DE" smtClean="0">
                <a:solidFill>
                  <a:schemeClr val="bg1"/>
                </a:solidFill>
              </a:rPr>
              <a:pPr/>
              <a:t>32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9" name="Datumsplatzhalter 4">
            <a:extLst>
              <a:ext uri="{FF2B5EF4-FFF2-40B4-BE49-F238E27FC236}">
                <a16:creationId xmlns:a16="http://schemas.microsoft.com/office/drawing/2014/main" id="{5E4BE09C-6FBA-DFC5-9B3D-BF72F22EE3D0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B6B32E-7CD5-EE42-B03A-20DBED8E7F4C}" type="datetime1">
              <a:rPr lang="de-DE" sz="10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/>
              <a:t>12.09.2025</a:t>
            </a:fld>
            <a:endParaRPr lang="de-DE" sz="1000" b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848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4CEAF-0BEA-C098-3F11-F07DC8399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565FB4C-6191-7C43-B0F2-3BA39352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Geschäftsmodell prüfen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FA67574-1DD8-2793-4E8A-524D7C2A6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457200" lvl="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Lebenszyklusphase des Produktes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SWOT Analyse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Wettbewerbsanalyse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Standortanalyse</a:t>
            </a:r>
            <a:endParaRPr lang="en-US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CAE9E46-FB45-3AAB-707E-C5E74208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69ADA2E-26A9-BF58-45A4-8C20DF75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Hoch Consulting GmbH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3A7BEE-8BE9-35ED-A0D0-5F0513DD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33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47456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7EE7EFB3-CE09-31DA-54C3-5E9B2BCBB9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191231"/>
              </p:ext>
            </p:extLst>
          </p:nvPr>
        </p:nvGraphicFramePr>
        <p:xfrm>
          <a:off x="838200" y="1825625"/>
          <a:ext cx="10515597" cy="42194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92849">
                  <a:extLst>
                    <a:ext uri="{9D8B030D-6E8A-4147-A177-3AD203B41FA5}">
                      <a16:colId xmlns:a16="http://schemas.microsoft.com/office/drawing/2014/main" val="2686717610"/>
                    </a:ext>
                  </a:extLst>
                </a:gridCol>
                <a:gridCol w="1680424">
                  <a:extLst>
                    <a:ext uri="{9D8B030D-6E8A-4147-A177-3AD203B41FA5}">
                      <a16:colId xmlns:a16="http://schemas.microsoft.com/office/drawing/2014/main" val="41483615"/>
                    </a:ext>
                  </a:extLst>
                </a:gridCol>
                <a:gridCol w="2075818">
                  <a:extLst>
                    <a:ext uri="{9D8B030D-6E8A-4147-A177-3AD203B41FA5}">
                      <a16:colId xmlns:a16="http://schemas.microsoft.com/office/drawing/2014/main" val="556978229"/>
                    </a:ext>
                  </a:extLst>
                </a:gridCol>
                <a:gridCol w="1317981">
                  <a:extLst>
                    <a:ext uri="{9D8B030D-6E8A-4147-A177-3AD203B41FA5}">
                      <a16:colId xmlns:a16="http://schemas.microsoft.com/office/drawing/2014/main" val="259184643"/>
                    </a:ext>
                  </a:extLst>
                </a:gridCol>
                <a:gridCol w="1148525">
                  <a:extLst>
                    <a:ext uri="{9D8B030D-6E8A-4147-A177-3AD203B41FA5}">
                      <a16:colId xmlns:a16="http://schemas.microsoft.com/office/drawing/2014/main" val="1889038412"/>
                    </a:ext>
                  </a:extLst>
                </a:gridCol>
              </a:tblGrid>
              <a:tr h="268995">
                <a:tc>
                  <a:txBody>
                    <a:bodyPr/>
                    <a:lstStyle/>
                    <a:p>
                      <a:pPr algn="l" fontAlgn="ctr"/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Summe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F&amp;B 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Logis 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Wellness 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8598255"/>
                  </a:ext>
                </a:extLst>
              </a:tr>
              <a:tr h="422518">
                <a:tc>
                  <a:txBody>
                    <a:bodyPr/>
                    <a:lstStyle/>
                    <a:p>
                      <a:pPr algn="l" fontAlgn="b"/>
                      <a:r>
                        <a:rPr lang="de-AT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Bruttoerlöse</a:t>
                      </a:r>
                      <a:endParaRPr lang="de-AT" sz="1600" b="1" i="0" u="none" strike="noStrike" dirty="0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1.192.510</a:t>
                      </a:r>
                      <a:endParaRPr lang="de-AT" sz="1400" b="1" i="0" u="none" strike="noStrike" dirty="0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625.744 </a:t>
                      </a:r>
                      <a:endParaRPr lang="de-AT" sz="1400" b="1" i="0" u="none" strike="noStrike" dirty="0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b="1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421.268 </a:t>
                      </a:r>
                      <a:endParaRPr lang="de-AT" sz="1400" b="1" i="0" u="none" strike="noStrike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113.895 </a:t>
                      </a:r>
                      <a:endParaRPr lang="de-AT" sz="1400" b="1" i="0" u="none" strike="noStrike" dirty="0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5341563"/>
                  </a:ext>
                </a:extLst>
              </a:tr>
              <a:tr h="268995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Materialaufwand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209.173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181.948 </a:t>
                      </a:r>
                      <a:endParaRPr lang="de-AT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</a:t>
                      </a:r>
                      <a:endParaRPr lang="de-AT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20.984 </a:t>
                      </a:r>
                      <a:endParaRPr lang="de-AT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959724"/>
                  </a:ext>
                </a:extLst>
              </a:tr>
              <a:tr h="268995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Rohergebnis</a:t>
                      </a:r>
                      <a:endParaRPr lang="de-AT" sz="1400" b="1" i="0" u="none" strike="noStrike" dirty="0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978.810 </a:t>
                      </a:r>
                      <a:endParaRPr lang="de-AT" sz="1400" b="1" i="0" u="none" strike="noStrike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443.796 </a:t>
                      </a:r>
                      <a:endParaRPr lang="de-AT" sz="1400" b="1" i="0" u="none" strike="noStrike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421.268 </a:t>
                      </a:r>
                      <a:endParaRPr lang="de-AT" sz="1400" b="1" i="0" u="none" strike="noStrike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92.911 </a:t>
                      </a:r>
                      <a:endParaRPr lang="de-AT" sz="1400" b="1" i="0" u="none" strike="noStrike" dirty="0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7351605"/>
                  </a:ext>
                </a:extLst>
              </a:tr>
              <a:tr h="268995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Personalaufwand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705.666 </a:t>
                      </a:r>
                      <a:endParaRPr lang="de-AT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408.431 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223.105 </a:t>
                      </a:r>
                      <a:endParaRPr lang="de-AT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74.131 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6712422"/>
                  </a:ext>
                </a:extLst>
              </a:tr>
              <a:tr h="268995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DBII</a:t>
                      </a:r>
                      <a:endParaRPr lang="de-AT" sz="1400" b="1" i="0" u="none" strike="noStrike" dirty="0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273.144 </a:t>
                      </a:r>
                      <a:endParaRPr lang="de-AT" sz="1400" b="1" i="0" u="none" strike="noStrike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35.365 </a:t>
                      </a:r>
                      <a:endParaRPr lang="de-AT" sz="1400" b="1" i="0" u="none" strike="noStrike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198.163 </a:t>
                      </a:r>
                      <a:endParaRPr lang="de-AT" sz="1400" b="1" i="0" u="none" strike="noStrike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18.780 </a:t>
                      </a:r>
                      <a:endParaRPr lang="de-AT" sz="1400" b="1" i="0" u="none" strike="noStrike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876526"/>
                  </a:ext>
                </a:extLst>
              </a:tr>
              <a:tr h="268995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Summe Betriebsaufwendungen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134.872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43.833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75.866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15.173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6191156"/>
                  </a:ext>
                </a:extLst>
              </a:tr>
              <a:tr h="268995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Summe Marketing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88.342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53.005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30.920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4.417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1318002"/>
                  </a:ext>
                </a:extLst>
              </a:tr>
              <a:tr h="268995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Summe Verwaltung/Versicherung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78.482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25.114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52.583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785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430668"/>
                  </a:ext>
                </a:extLst>
              </a:tr>
              <a:tr h="268995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Steuern ohne Ertragssteuern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203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122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71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10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2468701"/>
                  </a:ext>
                </a:extLst>
              </a:tr>
              <a:tr h="268995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Summe Provisionen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11.049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11.049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75425239"/>
                  </a:ext>
                </a:extLst>
              </a:tr>
              <a:tr h="268995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Summe Sonstiger Aufwand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14.518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7.817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5.245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1.403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1519029"/>
                  </a:ext>
                </a:extLst>
              </a:tr>
              <a:tr h="268995">
                <a:tc>
                  <a:txBody>
                    <a:bodyPr/>
                    <a:lstStyle/>
                    <a:p>
                      <a:pPr algn="l" fontAlgn="b"/>
                      <a:r>
                        <a:rPr lang="de-AT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Sonstige betriebliche Aufwendungen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327.466</a:t>
                      </a:r>
                      <a:endParaRPr lang="de-AT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129.892 </a:t>
                      </a:r>
                      <a:endParaRPr lang="de-AT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175.733 </a:t>
                      </a:r>
                      <a:endParaRPr lang="de-AT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21.788 </a:t>
                      </a:r>
                      <a:endParaRPr lang="de-AT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7777896"/>
                  </a:ext>
                </a:extLst>
              </a:tr>
              <a:tr h="268995">
                <a:tc>
                  <a:txBody>
                    <a:bodyPr/>
                    <a:lstStyle/>
                    <a:p>
                      <a:pPr algn="l" fontAlgn="ctr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4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</a:t>
                      </a:r>
                      <a:endParaRPr lang="de-AT" sz="14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1785833"/>
                  </a:ext>
                </a:extLst>
              </a:tr>
              <a:tr h="300032">
                <a:tc>
                  <a:txBody>
                    <a:bodyPr/>
                    <a:lstStyle/>
                    <a:p>
                      <a:pPr algn="l" fontAlgn="b"/>
                      <a:r>
                        <a:rPr lang="de-AT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GOP</a:t>
                      </a:r>
                      <a:endParaRPr lang="de-AT" sz="1600" b="1" i="0" u="none" strike="noStrike" dirty="0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600" b="1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-54.322</a:t>
                      </a:r>
                      <a:endParaRPr lang="de-AT" sz="1600" b="1" i="0" u="none" strike="noStrike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-94.526</a:t>
                      </a:r>
                      <a:endParaRPr lang="de-AT" sz="1600" b="1" i="0" u="none" strike="noStrike" dirty="0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600" b="1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22.431</a:t>
                      </a:r>
                      <a:endParaRPr lang="de-AT" sz="1600" b="1" i="0" u="none" strike="noStrike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-3.008</a:t>
                      </a:r>
                      <a:endParaRPr lang="de-AT" sz="1600" b="1" i="0" u="none" strike="noStrike" dirty="0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3190722"/>
                  </a:ext>
                </a:extLst>
              </a:tr>
            </a:tbl>
          </a:graphicData>
        </a:graphic>
      </p:graphicFrame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E45B4179-C06B-04B3-1D86-720A489A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9DF45F6-0EDA-4DC2-E980-2AED422B7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Hoch Consulting GmbH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03D6A84-0B87-4376-596E-133EB61EF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34</a:t>
            </a:fld>
            <a:endParaRPr lang="de-DE" noProof="0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F45AC32C-74D6-94B7-F23E-FF47FF44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Kostenstellenrechnung</a:t>
            </a:r>
          </a:p>
        </p:txBody>
      </p:sp>
    </p:spTree>
    <p:extLst>
      <p:ext uri="{BB962C8B-B14F-4D97-AF65-F5344CB8AC3E}">
        <p14:creationId xmlns:p14="http://schemas.microsoft.com/office/powerpoint/2010/main" val="4215039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B15CE-625A-8873-CB6C-96A106E6D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98442-82D4-8C8B-07FE-7119EB24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Sensitivitätsanalyse</a:t>
            </a:r>
            <a:endParaRPr lang="de-AT" dirty="0"/>
          </a:p>
        </p:txBody>
      </p:sp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1698328A-B16E-E80D-7381-ECD5A5CD8F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921442"/>
              </p:ext>
            </p:extLst>
          </p:nvPr>
        </p:nvGraphicFramePr>
        <p:xfrm>
          <a:off x="908994" y="1690688"/>
          <a:ext cx="10560882" cy="4770268"/>
        </p:xfrm>
        <a:graphic>
          <a:graphicData uri="http://schemas.openxmlformats.org/drawingml/2006/table">
            <a:tbl>
              <a:tblPr/>
              <a:tblGrid>
                <a:gridCol w="2836863">
                  <a:extLst>
                    <a:ext uri="{9D8B030D-6E8A-4147-A177-3AD203B41FA5}">
                      <a16:colId xmlns:a16="http://schemas.microsoft.com/office/drawing/2014/main" val="1821834462"/>
                    </a:ext>
                  </a:extLst>
                </a:gridCol>
                <a:gridCol w="891233">
                  <a:extLst>
                    <a:ext uri="{9D8B030D-6E8A-4147-A177-3AD203B41FA5}">
                      <a16:colId xmlns:a16="http://schemas.microsoft.com/office/drawing/2014/main" val="1667774133"/>
                    </a:ext>
                  </a:extLst>
                </a:gridCol>
                <a:gridCol w="468122">
                  <a:extLst>
                    <a:ext uri="{9D8B030D-6E8A-4147-A177-3AD203B41FA5}">
                      <a16:colId xmlns:a16="http://schemas.microsoft.com/office/drawing/2014/main" val="2537003379"/>
                    </a:ext>
                  </a:extLst>
                </a:gridCol>
                <a:gridCol w="828216">
                  <a:extLst>
                    <a:ext uri="{9D8B030D-6E8A-4147-A177-3AD203B41FA5}">
                      <a16:colId xmlns:a16="http://schemas.microsoft.com/office/drawing/2014/main" val="2179621362"/>
                    </a:ext>
                  </a:extLst>
                </a:gridCol>
                <a:gridCol w="672176">
                  <a:extLst>
                    <a:ext uri="{9D8B030D-6E8A-4147-A177-3AD203B41FA5}">
                      <a16:colId xmlns:a16="http://schemas.microsoft.com/office/drawing/2014/main" val="4143159255"/>
                    </a:ext>
                  </a:extLst>
                </a:gridCol>
                <a:gridCol w="792207">
                  <a:extLst>
                    <a:ext uri="{9D8B030D-6E8A-4147-A177-3AD203B41FA5}">
                      <a16:colId xmlns:a16="http://schemas.microsoft.com/office/drawing/2014/main" val="2111087183"/>
                    </a:ext>
                  </a:extLst>
                </a:gridCol>
                <a:gridCol w="648170">
                  <a:extLst>
                    <a:ext uri="{9D8B030D-6E8A-4147-A177-3AD203B41FA5}">
                      <a16:colId xmlns:a16="http://schemas.microsoft.com/office/drawing/2014/main" val="4283400964"/>
                    </a:ext>
                  </a:extLst>
                </a:gridCol>
                <a:gridCol w="1092286">
                  <a:extLst>
                    <a:ext uri="{9D8B030D-6E8A-4147-A177-3AD203B41FA5}">
                      <a16:colId xmlns:a16="http://schemas.microsoft.com/office/drawing/2014/main" val="658195901"/>
                    </a:ext>
                  </a:extLst>
                </a:gridCol>
                <a:gridCol w="648170">
                  <a:extLst>
                    <a:ext uri="{9D8B030D-6E8A-4147-A177-3AD203B41FA5}">
                      <a16:colId xmlns:a16="http://schemas.microsoft.com/office/drawing/2014/main" val="2215663761"/>
                    </a:ext>
                  </a:extLst>
                </a:gridCol>
                <a:gridCol w="1044272">
                  <a:extLst>
                    <a:ext uri="{9D8B030D-6E8A-4147-A177-3AD203B41FA5}">
                      <a16:colId xmlns:a16="http://schemas.microsoft.com/office/drawing/2014/main" val="695473266"/>
                    </a:ext>
                  </a:extLst>
                </a:gridCol>
                <a:gridCol w="639167">
                  <a:extLst>
                    <a:ext uri="{9D8B030D-6E8A-4147-A177-3AD203B41FA5}">
                      <a16:colId xmlns:a16="http://schemas.microsoft.com/office/drawing/2014/main" val="1793814114"/>
                    </a:ext>
                  </a:extLst>
                </a:gridCol>
              </a:tblGrid>
              <a:tr h="213301"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April 2024 kumuliert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Dez-Apr 2024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 %</a:t>
                      </a:r>
                    </a:p>
                    <a:p>
                      <a:pPr algn="ctr" fontAlgn="ctr"/>
                      <a:endParaRPr lang="de-AT" sz="1200" b="1" i="1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Menge Logis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 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Preis Logis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in 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Variable Kosten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in 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Personalkosten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 %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95957"/>
                  </a:ext>
                </a:extLst>
              </a:tr>
              <a:tr h="213301"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in Euro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Ist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2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AT" sz="1200" b="0" i="1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8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816388"/>
                  </a:ext>
                </a:extLst>
              </a:tr>
              <a:tr h="195526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Pensionserlös/</a:t>
                      </a:r>
                      <a:r>
                        <a:rPr lang="de-AT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Nächt</a:t>
                      </a:r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256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Nächtigungen gesamt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2.662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3.163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2.662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2.662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2.662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262366"/>
                  </a:ext>
                </a:extLst>
              </a:tr>
              <a:tr h="195526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Erlöse Logis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526.570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625.732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681.336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526.570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526.570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00835"/>
                  </a:ext>
                </a:extLst>
              </a:tr>
              <a:tr h="195526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Erlöse Speisen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406.288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482.799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406.288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406.288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406.288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225898"/>
                  </a:ext>
                </a:extLst>
              </a:tr>
              <a:tr h="195526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Erlöse Getränke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114.142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135.637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114.142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114.142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114.142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74676"/>
                  </a:ext>
                </a:extLst>
              </a:tr>
              <a:tr h="195526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Zusatzerlöse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145.510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145.510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145.510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145.510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145.510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083917"/>
                  </a:ext>
                </a:extLst>
              </a:tr>
              <a:tr h="186639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Umsatzerlöse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1.187.983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1.389.678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1.347.276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1.192.510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1.192.510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518600"/>
                  </a:ext>
                </a:extLst>
              </a:tr>
              <a:tr h="195526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BETRIEBSLEISTUNG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1.187.983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1.389.678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1.347.276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1.192.510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1.192.510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153076"/>
                  </a:ext>
                </a:extLst>
              </a:tr>
              <a:tr h="195526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Materialaufwand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211.717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247.662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211.717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143.870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211.717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510234"/>
                  </a:ext>
                </a:extLst>
              </a:tr>
              <a:tr h="195526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Rohergebnis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976.266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82%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1.142.016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82%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1.135.559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84%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1.048.640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980.793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82%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838746"/>
                  </a:ext>
                </a:extLst>
              </a:tr>
              <a:tr h="195526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Personalaufwand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705.666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59%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723.637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52%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719.859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53%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671.745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56%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576.781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376375"/>
                  </a:ext>
                </a:extLst>
              </a:tr>
              <a:tr h="195526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DBII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270.600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418.379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415.700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376.895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404.012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34%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68267"/>
                  </a:ext>
                </a:extLst>
              </a:tr>
              <a:tr h="213301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Summe Betriebsaufwendungen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141.088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147.076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145.818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129.785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141.088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909148"/>
                  </a:ext>
                </a:extLst>
              </a:tr>
              <a:tr h="213301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Summe Marketing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103.312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109.451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108.160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91.724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103.312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48943"/>
                  </a:ext>
                </a:extLst>
              </a:tr>
              <a:tr h="213301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Summe Verwaltung/Versicherung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90.473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92.009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91.686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87.574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90.473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974784"/>
                  </a:ext>
                </a:extLst>
              </a:tr>
              <a:tr h="213301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Steuern ohne Ertragssteuern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909268"/>
                  </a:ext>
                </a:extLst>
              </a:tr>
              <a:tr h="213301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Summe Provisionen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11.049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12.925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12.531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7.508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11.049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96307"/>
                  </a:ext>
                </a:extLst>
              </a:tr>
              <a:tr h="213301">
                <a:tc>
                  <a:txBody>
                    <a:bodyPr/>
                    <a:lstStyle/>
                    <a:p>
                      <a:pPr algn="l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Summe Sonstiger Aufwand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14.518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15.134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15.005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13.355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14.518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727199"/>
                  </a:ext>
                </a:extLst>
              </a:tr>
              <a:tr h="213301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Sonstige betriebliche Aufwendungen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360.643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376.799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373.402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330.149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360.643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576736"/>
                  </a:ext>
                </a:extLst>
              </a:tr>
              <a:tr h="156420"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12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507320"/>
                  </a:ext>
                </a:extLst>
              </a:tr>
              <a:tr h="213301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GOP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-90.043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-8%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41.580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42.297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46.746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43.369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b="1" i="1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064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570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73F4C-9910-733E-C605-5D7D6AA94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 Sensitivitätsanalyse</a:t>
            </a:r>
            <a:endParaRPr lang="de-AT" dirty="0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00000000-0008-0000-0400-000005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165915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17557E6D-585E-A334-CB3E-8584C0A74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BD945938-3E7D-D37D-FCF5-D028B322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noProof="0" dirty="0"/>
              <a:t>Hoch Consulting GmbH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EEF2CA2F-A58F-02E2-1B11-AF8D048B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36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26766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F504A-B954-CA93-56C4-A52B6175E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Deckungsbeitragsanalyse</a:t>
            </a:r>
            <a:endParaRPr lang="de-AT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CF446425-3534-2475-6F0E-84FE81E1AC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48634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24E5FDCE-9B7D-451F-871E-B29D2F21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EE3400DF-2434-0407-F6E6-98583FA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noProof="0" dirty="0"/>
              <a:t>Hoch Consulting GmbH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9F4F4171-8849-6EE4-575B-730A89AB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37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64207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7EF36F-95D9-4E35-2B8C-0F0AF66C5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Deckungsbeitrag auf Viertelstunden</a:t>
            </a:r>
            <a:endParaRPr lang="de-AT" dirty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150380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4B8747-9C52-F83D-1BB8-6DCF0AA90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430139B-85A4-4876-1993-1C80C530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noProof="0" dirty="0"/>
              <a:t>Hoch Consulting GmbH</a:t>
            </a:r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BEB36D2A-4EFE-3A8F-4A01-3EDFA98B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38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658182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9539A-79FE-8100-1252-F2774AE0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Liquiditätsplanung</a:t>
            </a:r>
            <a:endParaRPr lang="de-AT" dirty="0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166D9797-E04F-0992-5F8C-AE0545FA4B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3106680"/>
              </p:ext>
            </p:extLst>
          </p:nvPr>
        </p:nvGraphicFramePr>
        <p:xfrm>
          <a:off x="1371600" y="1690688"/>
          <a:ext cx="9113614" cy="4485762"/>
        </p:xfrm>
        <a:graphic>
          <a:graphicData uri="http://schemas.openxmlformats.org/drawingml/2006/table">
            <a:tbl>
              <a:tblPr/>
              <a:tblGrid>
                <a:gridCol w="3014172">
                  <a:extLst>
                    <a:ext uri="{9D8B030D-6E8A-4147-A177-3AD203B41FA5}">
                      <a16:colId xmlns:a16="http://schemas.microsoft.com/office/drawing/2014/main" val="2797832033"/>
                    </a:ext>
                  </a:extLst>
                </a:gridCol>
                <a:gridCol w="895721">
                  <a:extLst>
                    <a:ext uri="{9D8B030D-6E8A-4147-A177-3AD203B41FA5}">
                      <a16:colId xmlns:a16="http://schemas.microsoft.com/office/drawing/2014/main" val="345227427"/>
                    </a:ext>
                  </a:extLst>
                </a:gridCol>
                <a:gridCol w="909939">
                  <a:extLst>
                    <a:ext uri="{9D8B030D-6E8A-4147-A177-3AD203B41FA5}">
                      <a16:colId xmlns:a16="http://schemas.microsoft.com/office/drawing/2014/main" val="1425880569"/>
                    </a:ext>
                  </a:extLst>
                </a:gridCol>
                <a:gridCol w="853069">
                  <a:extLst>
                    <a:ext uri="{9D8B030D-6E8A-4147-A177-3AD203B41FA5}">
                      <a16:colId xmlns:a16="http://schemas.microsoft.com/office/drawing/2014/main" val="2069141307"/>
                    </a:ext>
                  </a:extLst>
                </a:gridCol>
                <a:gridCol w="853069">
                  <a:extLst>
                    <a:ext uri="{9D8B030D-6E8A-4147-A177-3AD203B41FA5}">
                      <a16:colId xmlns:a16="http://schemas.microsoft.com/office/drawing/2014/main" val="2528204347"/>
                    </a:ext>
                  </a:extLst>
                </a:gridCol>
                <a:gridCol w="853069">
                  <a:extLst>
                    <a:ext uri="{9D8B030D-6E8A-4147-A177-3AD203B41FA5}">
                      <a16:colId xmlns:a16="http://schemas.microsoft.com/office/drawing/2014/main" val="1947114734"/>
                    </a:ext>
                  </a:extLst>
                </a:gridCol>
                <a:gridCol w="881506">
                  <a:extLst>
                    <a:ext uri="{9D8B030D-6E8A-4147-A177-3AD203B41FA5}">
                      <a16:colId xmlns:a16="http://schemas.microsoft.com/office/drawing/2014/main" val="1954177139"/>
                    </a:ext>
                  </a:extLst>
                </a:gridCol>
                <a:gridCol w="853069">
                  <a:extLst>
                    <a:ext uri="{9D8B030D-6E8A-4147-A177-3AD203B41FA5}">
                      <a16:colId xmlns:a16="http://schemas.microsoft.com/office/drawing/2014/main" val="3455149851"/>
                    </a:ext>
                  </a:extLst>
                </a:gridCol>
              </a:tblGrid>
              <a:tr h="144702">
                <a:tc>
                  <a:txBody>
                    <a:bodyPr/>
                    <a:lstStyle/>
                    <a:p>
                      <a:pPr algn="l" fontAlgn="ctr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KW 24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KW 25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KW 26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KW 27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KW 28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KW 29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KW 30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054150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 Euro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15.06.2024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22.06.2024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29.06.2024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06.07.2024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13.07.2024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20.07.2024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27.07.2024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95477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283536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EZ Forderungen L+L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78.464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78.464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78.464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112.606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112.606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112.606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112.606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793105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EZ Forderungen Sonstige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320145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Erhaltene Anzahlungen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2.814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2.814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2.814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-3.165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-3.165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-3.165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-3.165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644329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Einzahlungen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81.283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81.278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81.278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109.445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109.441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109.441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109.441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96419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AZ Verbindlichkeiten L+L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16.174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16.174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16.174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4.958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4.958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4.958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4.958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80224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AZ Verbindlichkeiten L+L Altlasten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37.225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41.553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41.553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41.553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41.553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204030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AZ Personal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42.000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59.482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76.937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94.035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76329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Geleistete Anzahlungen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772946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AZ Umsatz-/Vorsteuer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1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81546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AZ Steuern - Einkommen/Ertrag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036871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AZ Sonstige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6.303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56990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Auszahlungen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95.399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16.174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75.656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129.753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46.511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140.547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46.511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521863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47221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BEDARF/ÜBERSCHUSS I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-14.116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65.105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5.622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-20.308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62.930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-31.106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62.930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20243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88939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Investitionen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000528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EZ Zinsen u.ä.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-1.569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723663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Saldo Zinsen EZ/AZ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-1.569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-38.844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591828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066636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BEDARF/ÜBERSCHUSS III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-14.116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65.105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4.053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-59.151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62.930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-31.106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62.930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990915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083754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Veränderungen Kredite/Kapital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2.000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200.000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573419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BEDARF/ÜBERSCHUSS IV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-14.116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65.105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4.053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-57.151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262.930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-31.106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62.930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387670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AKK.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-14.116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50.989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55.042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-2.109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260.821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229.715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292.645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416453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32705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Bankguthaben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-180.000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286909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zusätzlicher Rahmen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250.000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250.000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250.000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250.000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250.000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250.000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250.000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65584"/>
                  </a:ext>
                </a:extLst>
              </a:tr>
              <a:tr h="144702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473393"/>
                  </a:ext>
                </a:extLst>
              </a:tr>
            </a:tbl>
          </a:graphicData>
        </a:graphic>
      </p:graphicFrame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F37387E5-4248-759D-3DBF-AFB5870BB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AEED134D-64EC-3DD1-2D4C-28A7ECED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noProof="0" dirty="0"/>
              <a:t>Hoch Consulting GmbH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9F3484C9-172C-85E3-C101-EADD5442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39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17848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4F1F-FB64-FA6E-1105-3196C302E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BB931-DABB-CBA2-A30E-3BCC612FD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767"/>
            <a:ext cx="5257800" cy="1325563"/>
          </a:xfrm>
        </p:spPr>
        <p:txBody>
          <a:bodyPr>
            <a:normAutofit/>
          </a:bodyPr>
          <a:lstStyle/>
          <a:p>
            <a:r>
              <a:rPr lang="de-DE" sz="3200" dirty="0"/>
              <a:t>Wer bin ich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F241395-2709-B778-719C-440D3A21E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sz="1600" dirty="0"/>
              <a:t>Ich bin kein Anwalt</a:t>
            </a:r>
            <a:endParaRPr lang="en-US" sz="1600" dirty="0"/>
          </a:p>
          <a:p>
            <a:pPr lvl="0"/>
            <a:endParaRPr lang="de-AT" sz="1600" dirty="0"/>
          </a:p>
          <a:p>
            <a:pPr lvl="0"/>
            <a:r>
              <a:rPr lang="de-AT" sz="1600" dirty="0"/>
              <a:t>Ich helfe bei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e-AT" sz="1600" dirty="0"/>
              <a:t>Effizienzproblemen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e-AT" sz="1600" dirty="0"/>
              <a:t>Controlling Fragen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e-AT" sz="1600" dirty="0"/>
              <a:t>Finanzierungen und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e-AT" sz="1600" dirty="0"/>
              <a:t>Restrukturierungen </a:t>
            </a:r>
            <a:endParaRPr lang="en-US" sz="1600" dirty="0"/>
          </a:p>
        </p:txBody>
      </p:sp>
      <p:sp>
        <p:nvSpPr>
          <p:cNvPr id="14" name="Datumsplatzhalter 8">
            <a:extLst>
              <a:ext uri="{FF2B5EF4-FFF2-40B4-BE49-F238E27FC236}">
                <a16:creationId xmlns:a16="http://schemas.microsoft.com/office/drawing/2014/main" id="{98B3B708-07CC-41D5-927E-02B63553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472A-CC05-1348-9D09-D1D1608C15AC}" type="datetime1">
              <a:rPr lang="de-DE" smtClean="0"/>
              <a:t>12.09.2025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A3510A6-A4F2-4C84-E0E6-4001FC9C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44DB587-C428-078B-BAFA-5FB08DDBE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4</a:t>
            </a:fld>
            <a:endParaRPr lang="de-DE"/>
          </a:p>
        </p:txBody>
      </p:sp>
      <p:pic>
        <p:nvPicPr>
          <p:cNvPr id="9" name="Bildplatzhalter 8" descr="Ein Bild, das Menschliches Gesicht, Person, Kleidung, Wand enthält.&#10;&#10;KI-generierte Inhalte können fehlerhaft sein.">
            <a:extLst>
              <a:ext uri="{FF2B5EF4-FFF2-40B4-BE49-F238E27FC236}">
                <a16:creationId xmlns:a16="http://schemas.microsoft.com/office/drawing/2014/main" id="{530EAD9A-4F01-558E-7ED3-3F8932F773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494" r="6494"/>
          <a:stretch>
            <a:fillRect/>
          </a:stretch>
        </p:blipFill>
        <p:spPr/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C9DDB0-26DE-EC2F-C8B6-A5726F6DEE6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500F5-EF9C-985A-03E3-6C58D8A7FC4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B57FE8-3767-9341-B005-969DB4623E9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9082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DB2A4-B61D-1863-4D61-DE377979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Liquide freie Mittel</a:t>
            </a:r>
            <a:endParaRPr lang="de-AT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108200"/>
          <a:ext cx="10058400" cy="3760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230445A3-B7CD-36BF-3267-A32E6EBFA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/>
            <a:fld id="{CFA574F0-4503-424B-A28D-924B84ECEA2A}" type="datetime1">
              <a:rPr lang="de-DE" noProof="0" smtClean="0"/>
              <a:t>12.09.2025</a:t>
            </a:fld>
            <a:endParaRPr lang="de-DE" noProof="0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D71B7682-49D5-4570-38D1-6D98ECE5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noProof="0" dirty="0"/>
              <a:t>Hoch Consulting GmbH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B510E0F0-371B-05CA-1336-DEC21D36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rtl="0"/>
            <a:fld id="{3A98EE3D-8CD1-4C3F-BD1C-C98C9596463C}" type="slidenum">
              <a:rPr lang="de-DE" noProof="0" smtClean="0"/>
              <a:pPr rtl="0"/>
              <a:t>40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187547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EE99CB85-3EDC-7AD6-8529-B478B4C38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Fokus auf die richtigen Dinge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000949C-B34A-1FE1-80DD-CDA907432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285750" indent="-285750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Ehrlich sein: Unwohlsein hat seinen Grund </a:t>
            </a:r>
          </a:p>
          <a:p>
            <a:pPr marL="285750" indent="-285750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Kommunizieren, wenn alles gut geht</a:t>
            </a:r>
          </a:p>
          <a:p>
            <a:pPr marL="285750" indent="-285750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Andere Finanzierungsquellen rechtzeitig erschließen</a:t>
            </a:r>
          </a:p>
          <a:p>
            <a:pPr marL="285750" indent="-285750">
              <a:lnSpc>
                <a:spcPct val="2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/>
              <a:t>Übergabe</a:t>
            </a:r>
            <a:endParaRPr lang="de-AT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048FEC-ECFA-E03E-CD56-B580325E0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08CDC42-A2C8-E24C-ADD8-434C8DEAA244}" type="datetime1">
              <a:rPr lang="de-DE" smtClean="0"/>
              <a:pPr>
                <a:spcAft>
                  <a:spcPts val="600"/>
                </a:spcAft>
              </a:pPr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BFE10C-8691-ED6F-5073-3EF718F0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Hoch Consulting GmbH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6BE621-E903-E204-C051-ACCB5A9BC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57FE8-3767-9341-B005-969DB4623E94}" type="slidenum">
              <a:rPr lang="de-DE" smtClean="0"/>
              <a:pPr>
                <a:spcAft>
                  <a:spcPts val="600"/>
                </a:spcAft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294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87EBA-D89B-B91F-5B3C-6B79E36B9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Fokus auf die richtigen Dinge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2C5D12-3F3A-8D10-1A6E-2A2E79883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Daten: Ich verbessere, was ich messe 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Vorbuchungen: Was kann ich noch erwarten?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Liquidität: Was treibt die Kosten und Erträge?</a:t>
            </a:r>
          </a:p>
          <a:p>
            <a:pPr marL="285750" indent="-28575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de-DE" sz="2800" dirty="0"/>
              <a:t>Zukunft: Was ist in 10 Jahren?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de-DE" dirty="0"/>
          </a:p>
          <a:p>
            <a:endParaRPr lang="de-DE" dirty="0"/>
          </a:p>
          <a:p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1A76BB-1EE6-E9A9-B2F6-57C3CE1F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DC42-A2C8-E24C-ADD8-434C8DEAA244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551F08-DB33-3224-6F01-EC108570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263704-61AC-43C7-36D4-951D4495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4754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Person, hölzern, Nagel, Im Haus enthält.">
            <a:extLst>
              <a:ext uri="{FF2B5EF4-FFF2-40B4-BE49-F238E27FC236}">
                <a16:creationId xmlns:a16="http://schemas.microsoft.com/office/drawing/2014/main" id="{68255A02-ECAD-3016-0A04-FFB854EE2E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72" b="7872"/>
          <a:stretch/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6B0174-DE56-7C52-0982-295ADC78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11" y="415201"/>
            <a:ext cx="10999289" cy="1325563"/>
          </a:xfrm>
          <a:solidFill>
            <a:schemeClr val="bg1">
              <a:alpha val="79628"/>
            </a:schemeClr>
          </a:solidFill>
        </p:spPr>
        <p:txBody>
          <a:bodyPr/>
          <a:lstStyle/>
          <a:p>
            <a:pPr algn="ctr"/>
            <a:r>
              <a:rPr lang="de-DE" dirty="0"/>
              <a:t>Fazit: früh ernst nehmen und Hilfe holen!</a:t>
            </a:r>
          </a:p>
        </p:txBody>
      </p:sp>
    </p:spTree>
    <p:extLst>
      <p:ext uri="{BB962C8B-B14F-4D97-AF65-F5344CB8AC3E}">
        <p14:creationId xmlns:p14="http://schemas.microsoft.com/office/powerpoint/2010/main" val="41696939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77F39-9515-250E-D1B5-E1C140687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Schrift, Text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DAEDC225-8EDB-7743-9D80-2637D81C4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078" y="750216"/>
            <a:ext cx="5504740" cy="2257408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1C0B9CE9-F330-282E-A89F-A45FDB4B21DD}"/>
              </a:ext>
            </a:extLst>
          </p:cNvPr>
          <p:cNvSpPr/>
          <p:nvPr/>
        </p:nvSpPr>
        <p:spPr>
          <a:xfrm>
            <a:off x="522771" y="422476"/>
            <a:ext cx="61752" cy="6435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F59338C-4A61-9EE7-B482-32D2A3578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1800" b="0" i="0" u="none" strike="noStrike" dirty="0">
                <a:solidFill>
                  <a:srgbClr val="000000"/>
                </a:solidFill>
                <a:effectLst/>
              </a:rPr>
              <a:t>Hoch Consulting GmbH</a:t>
            </a:r>
          </a:p>
          <a:p>
            <a:br>
              <a:rPr lang="de-DE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de-DE" sz="1800" b="0" i="0" u="none" strike="noStrike" dirty="0">
                <a:solidFill>
                  <a:srgbClr val="000000"/>
                </a:solidFill>
                <a:effectLst/>
              </a:rPr>
              <a:t>Dr</a:t>
            </a:r>
            <a:r>
              <a:rPr lang="de-DE" sz="1800" dirty="0">
                <a:solidFill>
                  <a:srgbClr val="000000"/>
                </a:solidFill>
              </a:rPr>
              <a:t>. Gregor Hoch</a:t>
            </a:r>
          </a:p>
          <a:p>
            <a:br>
              <a:rPr lang="de-DE" sz="1800" dirty="0"/>
            </a:br>
            <a:r>
              <a:rPr lang="de-DE" sz="1800" b="0" i="0" u="none" strike="noStrike" dirty="0" err="1">
                <a:solidFill>
                  <a:srgbClr val="000000"/>
                </a:solidFill>
                <a:effectLst/>
              </a:rPr>
              <a:t>Oberlech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</a:rPr>
              <a:t> 55</a:t>
            </a:r>
            <a:br>
              <a:rPr lang="de-DE" sz="1800" dirty="0"/>
            </a:br>
            <a:r>
              <a:rPr lang="de-DE" sz="1800" b="0" i="0" u="none" strike="noStrike" dirty="0">
                <a:solidFill>
                  <a:srgbClr val="000000"/>
                </a:solidFill>
                <a:effectLst/>
              </a:rPr>
              <a:t>6764 Lech am Arlberg</a:t>
            </a:r>
          </a:p>
          <a:p>
            <a:br>
              <a:rPr lang="de-DE" sz="1800" dirty="0"/>
            </a:br>
            <a:r>
              <a:rPr lang="de-DE" sz="1800" b="1" i="0" u="none" strike="noStrike" dirty="0">
                <a:solidFill>
                  <a:srgbClr val="000000"/>
                </a:solidFill>
                <a:effectLst/>
              </a:rPr>
              <a:t>T: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</a:rPr>
              <a:t> 0043 5583 38638</a:t>
            </a:r>
            <a:br>
              <a:rPr lang="de-DE" sz="1800" dirty="0"/>
            </a:br>
            <a:r>
              <a:rPr lang="de-DE" sz="1800" b="1" i="0" u="none" strike="noStrike" dirty="0">
                <a:solidFill>
                  <a:srgbClr val="000000"/>
                </a:solidFill>
                <a:effectLst/>
              </a:rPr>
              <a:t>W: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de-DE" sz="1800" b="0" i="0" u="sng" dirty="0">
                <a:solidFill>
                  <a:srgbClr val="0000FF"/>
                </a:solidFill>
                <a:effectLst/>
                <a:hlinkClick r:id="rId4"/>
              </a:rPr>
              <a:t>www.hoch-consulting.at</a:t>
            </a:r>
            <a:endParaRPr lang="en-US" sz="1800" dirty="0"/>
          </a:p>
          <a:p>
            <a:endParaRPr lang="de-DE" dirty="0"/>
          </a:p>
        </p:txBody>
      </p:sp>
      <p:pic>
        <p:nvPicPr>
          <p:cNvPr id="16" name="Bildplatzhalter 15" descr="Ein Bild, das Menschliches Gesicht, Person, Kleidung, Wand enthält.&#10;&#10;KI-generierte Inhalte können fehlerhaft sein.">
            <a:extLst>
              <a:ext uri="{FF2B5EF4-FFF2-40B4-BE49-F238E27FC236}">
                <a16:creationId xmlns:a16="http://schemas.microsoft.com/office/drawing/2014/main" id="{FE2803B1-90B7-1141-B4E8-3942438F8C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0623" r="206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265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5C805-9360-B1D3-DF39-1DA8C2196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5" descr="Ein Bild, das Wolke, Natur, Nebel, Screenshot enthält.&#10;&#10;Automatisch generierte Beschreibung">
            <a:extLst>
              <a:ext uri="{FF2B5EF4-FFF2-40B4-BE49-F238E27FC236}">
                <a16:creationId xmlns:a16="http://schemas.microsoft.com/office/drawing/2014/main" id="{A79A19D2-5034-1F1F-1976-CE4B265941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4" r="194"/>
          <a:stretch/>
        </p:blipFill>
        <p:spPr>
          <a:xfrm>
            <a:off x="15875" y="0"/>
            <a:ext cx="12192000" cy="6858000"/>
          </a:xfr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67E2B38-01BD-A4C2-2BAC-336D57B655E7}"/>
              </a:ext>
            </a:extLst>
          </p:cNvPr>
          <p:cNvSpPr/>
          <p:nvPr/>
        </p:nvSpPr>
        <p:spPr>
          <a:xfrm>
            <a:off x="838200" y="4201714"/>
            <a:ext cx="11353800" cy="16044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461082" dist="190500" dir="2700000" algn="tl" rotWithShape="0">
              <a:prstClr val="black">
                <a:alpha val="536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Open Sans" panose="020B0606030504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303CC2A-5968-8C2B-E130-149FF3476EF5}"/>
              </a:ext>
            </a:extLst>
          </p:cNvPr>
          <p:cNvSpPr/>
          <p:nvPr/>
        </p:nvSpPr>
        <p:spPr>
          <a:xfrm flipH="1">
            <a:off x="509635" y="4201714"/>
            <a:ext cx="45719" cy="2656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F5F3BB-F399-55F1-F097-ADF72CED2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0316-93E9-BB46-9BCE-E501DF7CE233}" type="datetime1">
              <a:rPr lang="de-DE" smtClean="0">
                <a:solidFill>
                  <a:schemeClr val="bg1"/>
                </a:solidFill>
              </a:rPr>
              <a:t>12.09.2025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1CA295-9E80-9E11-4225-C8E6ACDB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Hoch Consulting GmbH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CD9B79-19D0-E5EE-80DD-99099ED2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>
                <a:solidFill>
                  <a:schemeClr val="bg1"/>
                </a:solidFill>
              </a:rPr>
              <a:t>5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5DDF2C5E-4C80-3AF5-E47D-E1E1BB877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Wen hätten Sie lieber am Steuer?</a:t>
            </a:r>
          </a:p>
        </p:txBody>
      </p:sp>
    </p:spTree>
    <p:extLst>
      <p:ext uri="{BB962C8B-B14F-4D97-AF65-F5344CB8AC3E}">
        <p14:creationId xmlns:p14="http://schemas.microsoft.com/office/powerpoint/2010/main" val="97142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F720E-3FF2-6140-512A-D16B3A90A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EF37E163-33A7-3844-C4D8-749688378D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574" r="16574"/>
          <a:stretch/>
        </p:blipFill>
        <p:spPr>
          <a:xfrm>
            <a:off x="15875" y="0"/>
            <a:ext cx="12192000" cy="6858000"/>
          </a:xfr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8F5D67D-B767-8E04-7CD1-136933F0EBB1}"/>
              </a:ext>
            </a:extLst>
          </p:cNvPr>
          <p:cNvSpPr/>
          <p:nvPr/>
        </p:nvSpPr>
        <p:spPr>
          <a:xfrm>
            <a:off x="838200" y="4201714"/>
            <a:ext cx="11353800" cy="16044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461082" dist="190500" dir="2700000" algn="tl" rotWithShape="0">
              <a:prstClr val="black">
                <a:alpha val="536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Open Sans" panose="020B0606030504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19FA725-8B72-54BA-0F2B-83F107A9402B}"/>
              </a:ext>
            </a:extLst>
          </p:cNvPr>
          <p:cNvSpPr/>
          <p:nvPr/>
        </p:nvSpPr>
        <p:spPr>
          <a:xfrm flipH="1">
            <a:off x="509635" y="4201714"/>
            <a:ext cx="45719" cy="2656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0E58BF-FB9E-62AF-4DA0-A9AEFBE4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0316-93E9-BB46-9BCE-E501DF7CE233}" type="datetime1">
              <a:rPr lang="de-DE" smtClean="0">
                <a:solidFill>
                  <a:schemeClr val="tx1"/>
                </a:solidFill>
              </a:rPr>
              <a:t>12.09.2025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1B4481-45DA-A6E1-DC62-5C92E90F4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Hoch Consulting GmbH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0110C6-04CD-471C-A3C3-CE7705C0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>
                <a:solidFill>
                  <a:schemeClr val="tx1"/>
                </a:solidFill>
              </a:rPr>
              <a:t>6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E797930-2259-C51A-EB00-4302D5D5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Einen immer erfolgreichen Kapitän, bei dem es nur Sonnenschein gab?</a:t>
            </a:r>
          </a:p>
        </p:txBody>
      </p:sp>
    </p:spTree>
    <p:extLst>
      <p:ext uri="{BB962C8B-B14F-4D97-AF65-F5344CB8AC3E}">
        <p14:creationId xmlns:p14="http://schemas.microsoft.com/office/powerpoint/2010/main" val="327300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FF1FD-8F55-111B-04AE-E5E4974BB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0916F605-D98D-3E5C-3110-F55A8CC22A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574" r="16574"/>
          <a:stretch/>
        </p:blipFill>
        <p:spPr>
          <a:xfrm>
            <a:off x="15875" y="0"/>
            <a:ext cx="12192000" cy="6858000"/>
          </a:xfr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FF75FF5-F74A-1BDF-C724-E6F4A08A00B1}"/>
              </a:ext>
            </a:extLst>
          </p:cNvPr>
          <p:cNvSpPr/>
          <p:nvPr/>
        </p:nvSpPr>
        <p:spPr>
          <a:xfrm>
            <a:off x="838200" y="4201714"/>
            <a:ext cx="11353800" cy="16044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461082" dist="190500" dir="2700000" algn="tl" rotWithShape="0">
              <a:prstClr val="black">
                <a:alpha val="536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Open Sans" panose="020B0606030504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BAC9FEC-484B-637A-6410-61535ED44B54}"/>
              </a:ext>
            </a:extLst>
          </p:cNvPr>
          <p:cNvSpPr/>
          <p:nvPr/>
        </p:nvSpPr>
        <p:spPr>
          <a:xfrm flipH="1">
            <a:off x="509635" y="4201714"/>
            <a:ext cx="45719" cy="2656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Open Sans" panose="020B0606030504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F921D6-2B39-1E14-F6D4-7B267ABE5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0316-93E9-BB46-9BCE-E501DF7CE233}" type="datetime1">
              <a:rPr lang="de-DE" smtClean="0">
                <a:solidFill>
                  <a:schemeClr val="bg1"/>
                </a:solidFill>
              </a:rPr>
              <a:t>12.09.2025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1DE33F-B79D-3FE0-F71B-EA5CF9263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Hoch Consulting GmbH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494CFB-B66D-22D6-644B-F04752E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>
                <a:solidFill>
                  <a:schemeClr val="bg1"/>
                </a:solidFill>
              </a:rPr>
              <a:t>7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3A25D7C-1276-5943-AE98-7B2ADC145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Oder einen, der sich durch Schwierigkeiten empor gekämpft hat?</a:t>
            </a:r>
          </a:p>
        </p:txBody>
      </p:sp>
    </p:spTree>
    <p:extLst>
      <p:ext uri="{BB962C8B-B14F-4D97-AF65-F5344CB8AC3E}">
        <p14:creationId xmlns:p14="http://schemas.microsoft.com/office/powerpoint/2010/main" val="3829218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7991410F-BB21-77EB-F01D-9C46AA8E0B3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/>
          <a:srcRect l="43471" t="-16" r="36025" b="16"/>
          <a:stretch/>
        </p:blipFill>
        <p:spPr>
          <a:xfrm>
            <a:off x="7927693" y="-1095"/>
            <a:ext cx="3739249" cy="6858000"/>
          </a:xfrm>
        </p:spPr>
      </p:pic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755C2BE5-4CF1-3DEC-D5E1-B6433B44A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Krisen im Allgemeinen</a:t>
            </a:r>
          </a:p>
        </p:txBody>
      </p:sp>
      <p:sp>
        <p:nvSpPr>
          <p:cNvPr id="26" name="Fußzeilenplatzhalter 5">
            <a:extLst>
              <a:ext uri="{FF2B5EF4-FFF2-40B4-BE49-F238E27FC236}">
                <a16:creationId xmlns:a16="http://schemas.microsoft.com/office/drawing/2014/main" id="{070C4055-5701-01C2-8769-B606A01DD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Hoch Consulting GmbH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9359F0-4AE0-BE93-3448-40DCCDAB553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27" name="Foliennummernplatzhalter 6">
            <a:extLst>
              <a:ext uri="{FF2B5EF4-FFF2-40B4-BE49-F238E27FC236}">
                <a16:creationId xmlns:a16="http://schemas.microsoft.com/office/drawing/2014/main" id="{A6C9015D-8A99-5ABF-7773-96670510791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B57FE8-3767-9341-B005-969DB4623E94}" type="slidenum">
              <a:rPr lang="de-DE" smtClean="0">
                <a:solidFill>
                  <a:schemeClr val="bg1"/>
                </a:solidFill>
              </a:rPr>
              <a:pPr/>
              <a:t>8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9" name="Datumsplatzhalter 4">
            <a:extLst>
              <a:ext uri="{FF2B5EF4-FFF2-40B4-BE49-F238E27FC236}">
                <a16:creationId xmlns:a16="http://schemas.microsoft.com/office/drawing/2014/main" id="{06BCB5F2-E359-5968-C626-3D1FFB25D311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B6B32E-7CD5-EE42-B03A-20DBED8E7F4C}" type="datetime1">
              <a:rPr lang="de-DE" sz="10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/>
              <a:t>12.09.2025</a:t>
            </a:fld>
            <a:endParaRPr lang="de-DE" sz="1000" b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620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5904B-6DA0-D443-1FE9-FEA1FE5E7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BDDAD2A-7019-A7F7-FCA9-030F2200F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Drei Arten der Krise im Zeitablauf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329C24F-612F-CD86-EB06-DD56F55F8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sym typeface="Wingdings" pitchFamily="2" charset="2"/>
              </a:rPr>
              <a:t>Strategie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000" dirty="0">
                <a:sym typeface="Wingdings" pitchFamily="2" charset="2"/>
              </a:rPr>
              <a:t>Umsätze schwinden</a:t>
            </a:r>
            <a:endParaRPr lang="de-DE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4740AF-611E-C75A-42C9-DD282829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0316-93E9-BB46-9BCE-E501DF7CE233}" type="datetime1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898C51-D56D-9790-8956-A8CE87EE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 Consulting GmbH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2F6884-FB12-5791-2CC5-F479D6E91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7FE8-3767-9341-B005-969DB4623E94}" type="slidenum">
              <a:rPr lang="de-DE" smtClean="0"/>
              <a:t>9</a:t>
            </a:fld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21E2A5CB-EBBE-6BE0-5AB7-935927AB1AD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sym typeface="Wingdings" pitchFamily="2" charset="2"/>
              </a:rPr>
              <a:t>Erfolgskrise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000" dirty="0">
                <a:sym typeface="Wingdings" pitchFamily="2" charset="2"/>
              </a:rPr>
              <a:t>Gewinne schwinden</a:t>
            </a:r>
            <a:endParaRPr lang="de-DE" sz="2000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23B7F9D8-48B2-C4F7-95C9-CDD1F382E6E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sym typeface="Wingdings" pitchFamily="2" charset="2"/>
              </a:rPr>
              <a:t>Liquiditätskrise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000" dirty="0">
                <a:sym typeface="Wingdings" pitchFamily="2" charset="2"/>
              </a:rPr>
              <a:t>Liquidität schwindet</a:t>
            </a:r>
            <a:endParaRPr lang="de-DE" sz="2000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2F41E57-046B-8993-F1AD-6A3E7C994F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9079" y="2922897"/>
            <a:ext cx="2512321" cy="312737"/>
          </a:xfrm>
        </p:spPr>
        <p:txBody>
          <a:bodyPr/>
          <a:lstStyle/>
          <a:p>
            <a:r>
              <a:rPr lang="de-DE" sz="2800" b="1" dirty="0"/>
              <a:t>Potentielle Krise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614D581-540A-208C-1F38-A1C80D7DD9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4622" y="2922897"/>
            <a:ext cx="2076298" cy="312737"/>
          </a:xfrm>
        </p:spPr>
        <p:txBody>
          <a:bodyPr/>
          <a:lstStyle/>
          <a:p>
            <a:r>
              <a:rPr lang="de-DE" sz="3200" b="1" dirty="0"/>
              <a:t>Latente Krise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FFA3214E-5738-D469-A490-9967C312BE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10600" y="2922897"/>
            <a:ext cx="2076298" cy="312737"/>
          </a:xfrm>
        </p:spPr>
        <p:txBody>
          <a:bodyPr/>
          <a:lstStyle/>
          <a:p>
            <a:r>
              <a:rPr lang="de-DE" sz="3200" b="1" dirty="0"/>
              <a:t>Akute Krise 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4DE31A8E-805A-83A4-797B-9DF709D5EE1F}"/>
              </a:ext>
            </a:extLst>
          </p:cNvPr>
          <p:cNvSpPr txBox="1">
            <a:spLocks/>
          </p:cNvSpPr>
          <p:nvPr/>
        </p:nvSpPr>
        <p:spPr>
          <a:xfrm>
            <a:off x="838200" y="1779806"/>
            <a:ext cx="10515600" cy="342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sz="2000" dirty="0">
                <a:hlinkClick r:id="rId3"/>
              </a:rPr>
              <a:t>01-KFS-BW5-Krisenerkennung.pdf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3140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och Consulting Colorrang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3832"/>
      </a:accent1>
      <a:accent2>
        <a:srgbClr val="BC9236"/>
      </a:accent2>
      <a:accent3>
        <a:srgbClr val="255448"/>
      </a:accent3>
      <a:accent4>
        <a:srgbClr val="8AB79B"/>
      </a:accent4>
      <a:accent5>
        <a:srgbClr val="D4BD7B"/>
      </a:accent5>
      <a:accent6>
        <a:srgbClr val="D0D2D4"/>
      </a:accent6>
      <a:hlink>
        <a:srgbClr val="0D2EEC"/>
      </a:hlink>
      <a:folHlink>
        <a:srgbClr val="96607D"/>
      </a:folHlink>
    </a:clrScheme>
    <a:fontScheme name="Benutzerdefinier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template_HochConsulting_gold_final" id="{6289612D-2558-624A-B2D0-C7D2FDD1CCAE}" vid="{65DA1142-BEAB-334D-987F-56BEA5B64F1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5e186d-8c5c-459d-a715-f9ec5fa6217a" xsi:nil="true"/>
    <lcf76f155ced4ddcb4097134ff3c332f xmlns="8ff5ae0c-9880-4414-8433-2e3b4ad707e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62D1CF2589144F9D25306CF4A2F59F" ma:contentTypeVersion="14" ma:contentTypeDescription="Create a new document." ma:contentTypeScope="" ma:versionID="bfe3961a203d3d873f5a26a489e39217">
  <xsd:schema xmlns:xsd="http://www.w3.org/2001/XMLSchema" xmlns:xs="http://www.w3.org/2001/XMLSchema" xmlns:p="http://schemas.microsoft.com/office/2006/metadata/properties" xmlns:ns2="9d5e186d-8c5c-459d-a715-f9ec5fa6217a" xmlns:ns3="8ff5ae0c-9880-4414-8433-2e3b4ad707e3" targetNamespace="http://schemas.microsoft.com/office/2006/metadata/properties" ma:root="true" ma:fieldsID="6fe4ecead2c206fd40978d05158f3e27" ns2:_="" ns3:_="">
    <xsd:import namespace="9d5e186d-8c5c-459d-a715-f9ec5fa6217a"/>
    <xsd:import namespace="8ff5ae0c-9880-4414-8433-2e3b4ad707e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e186d-8c5c-459d-a715-f9ec5fa621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3ed7ece-cb40-4e72-9566-c8d871e9a4d7}" ma:internalName="TaxCatchAll" ma:showField="CatchAllData" ma:web="9d5e186d-8c5c-459d-a715-f9ec5fa621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5ae0c-9880-4414-8433-2e3b4ad707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e7466ef-9dfc-431e-bf07-0e9892c816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045329-9A0C-4AB5-8BD8-1B802D06E1BE}">
  <ds:schemaRefs>
    <ds:schemaRef ds:uri="http://purl.org/dc/dcmitype/"/>
    <ds:schemaRef ds:uri="http://schemas.microsoft.com/office/2006/documentManagement/types"/>
    <ds:schemaRef ds:uri="http://purl.org/dc/elements/1.1/"/>
    <ds:schemaRef ds:uri="9d5e186d-8c5c-459d-a715-f9ec5fa6217a"/>
    <ds:schemaRef ds:uri="http://schemas.microsoft.com/office/infopath/2007/PartnerControls"/>
    <ds:schemaRef ds:uri="http://purl.org/dc/terms/"/>
    <ds:schemaRef ds:uri="http://www.w3.org/XML/1998/namespace"/>
    <ds:schemaRef ds:uri="http://schemas.openxmlformats.org/package/2006/metadata/core-properties"/>
    <ds:schemaRef ds:uri="8ff5ae0c-9880-4414-8433-2e3b4ad707e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00F5E88-16F1-46C0-A257-E82D1945EF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5e186d-8c5c-459d-a715-f9ec5fa6217a"/>
    <ds:schemaRef ds:uri="8ff5ae0c-9880-4414-8433-2e3b4ad707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57412C-9649-4CF0-8AC7-74C3DAA1889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8d2e3f5-2b4a-4257-828f-38913df08e5a}" enabled="0" method="" siteId="{f8d2e3f5-2b4a-4257-828f-38913df08e5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2017</Words>
  <Application>Microsoft Office PowerPoint</Application>
  <PresentationFormat>Breitbild</PresentationFormat>
  <Paragraphs>969</Paragraphs>
  <Slides>44</Slides>
  <Notes>30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9" baseType="lpstr">
      <vt:lpstr>Arial</vt:lpstr>
      <vt:lpstr>Open Sans</vt:lpstr>
      <vt:lpstr>Open Sans ExtraBold</vt:lpstr>
      <vt:lpstr>Wingdings</vt:lpstr>
      <vt:lpstr>Office</vt:lpstr>
      <vt:lpstr>Kamingespräch Stabilisierende Faktoren</vt:lpstr>
      <vt:lpstr>Was passiert heute?</vt:lpstr>
      <vt:lpstr>Wer bin ich</vt:lpstr>
      <vt:lpstr>Wer bin ich</vt:lpstr>
      <vt:lpstr>Wen hätten Sie lieber am Steuer?</vt:lpstr>
      <vt:lpstr>Einen immer erfolgreichen Kapitän, bei dem es nur Sonnenschein gab?</vt:lpstr>
      <vt:lpstr>Oder einen, der sich durch Schwierigkeiten empor gekämpft hat?</vt:lpstr>
      <vt:lpstr>PowerPoint-Präsentation</vt:lpstr>
      <vt:lpstr>Drei Arten der Krise im Zeitablauf</vt:lpstr>
      <vt:lpstr>Woher kommt eine Krise? Von außen?</vt:lpstr>
      <vt:lpstr>Oder von innen?</vt:lpstr>
      <vt:lpstr>Eintritt ins Krisenmanagement</vt:lpstr>
      <vt:lpstr>Eintritt ins Krisenmanagement</vt:lpstr>
      <vt:lpstr>PowerPoint-Präsentation</vt:lpstr>
      <vt:lpstr>Woran merke ich es persönlich?</vt:lpstr>
      <vt:lpstr>Woran merke ich es betrieblich?</vt:lpstr>
      <vt:lpstr>Liquiditätskennzahlen</vt:lpstr>
      <vt:lpstr>Zeitablauf bis zur Insolvenz</vt:lpstr>
      <vt:lpstr>Zeitablauf bis zur Insolvenz</vt:lpstr>
      <vt:lpstr>Die verschiedenen Insolvenzverfahren</vt:lpstr>
      <vt:lpstr>Status zu Liquidationswerten</vt:lpstr>
      <vt:lpstr>Berechnung, ob Zahlungsunfähigkeit vorliegt</vt:lpstr>
      <vt:lpstr>Sechzig Tage </vt:lpstr>
      <vt:lpstr>Die verschiedenen Insolvenzverfahren</vt:lpstr>
      <vt:lpstr>PowerPoint-Präsentation</vt:lpstr>
      <vt:lpstr>Sanierung, wie geht das?</vt:lpstr>
      <vt:lpstr>Sanierung, wie geht das?</vt:lpstr>
      <vt:lpstr>Fortbestehensprognose – konkrete Maßnahmen</vt:lpstr>
      <vt:lpstr>Geschäftsmodell prüfen</vt:lpstr>
      <vt:lpstr>Was sind die operativen Massnahmen?</vt:lpstr>
      <vt:lpstr>Maßnahmen sind gefunden, und jetzt?</vt:lpstr>
      <vt:lpstr>PowerPoint-Präsentation</vt:lpstr>
      <vt:lpstr>Geschäftsmodell prüfen</vt:lpstr>
      <vt:lpstr>Kostenstellenrechnung</vt:lpstr>
      <vt:lpstr>Sensitivitätsanalyse</vt:lpstr>
      <vt:lpstr>Ergebnis Sensitivitätsanalyse</vt:lpstr>
      <vt:lpstr>Deckungsbeitragsanalyse</vt:lpstr>
      <vt:lpstr>Deckungsbeitrag auf Viertelstunden</vt:lpstr>
      <vt:lpstr>Liquiditätsplanung</vt:lpstr>
      <vt:lpstr>Liquide freie Mittel</vt:lpstr>
      <vt:lpstr>Fokus auf die richtigen Dinge</vt:lpstr>
      <vt:lpstr>Fokus auf die richtigen Dinge</vt:lpstr>
      <vt:lpstr>Fazit: früh ernst nehmen und Hilfe holen!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Stella Aschenbrenner</dc:creator>
  <cp:lastModifiedBy>Dr. Gregor Hoch</cp:lastModifiedBy>
  <cp:revision>36</cp:revision>
  <dcterms:created xsi:type="dcterms:W3CDTF">2025-03-30T20:38:28Z</dcterms:created>
  <dcterms:modified xsi:type="dcterms:W3CDTF">2025-09-12T12:58:28Z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0x010100DF62D1CF2589144F9D25306CF4A2F59F</vt:lpwstr>
  </property>
  <property fmtid="{D5CDD505-2E9C-101B-9397-08002B2CF9AE}" pid="3" name="MediaServiceImageTags">
    <vt:lpwstr/>
  </property>
</Properties>
</file>