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8805" r:id="rId5"/>
    <p:sldId id="8819" r:id="rId6"/>
    <p:sldId id="654" r:id="rId7"/>
    <p:sldId id="8821" r:id="rId8"/>
    <p:sldId id="344" r:id="rId9"/>
    <p:sldId id="425" r:id="rId10"/>
    <p:sldId id="8802" r:id="rId11"/>
    <p:sldId id="655" r:id="rId12"/>
    <p:sldId id="424" r:id="rId13"/>
    <p:sldId id="8809" r:id="rId14"/>
    <p:sldId id="676" r:id="rId15"/>
    <p:sldId id="6298" r:id="rId16"/>
    <p:sldId id="387" r:id="rId17"/>
    <p:sldId id="384" r:id="rId18"/>
    <p:sldId id="6294" r:id="rId19"/>
    <p:sldId id="6272" r:id="rId20"/>
    <p:sldId id="8822" r:id="rId21"/>
    <p:sldId id="279" r:id="rId22"/>
    <p:sldId id="8830" r:id="rId23"/>
    <p:sldId id="2118249237" r:id="rId24"/>
    <p:sldId id="282" r:id="rId25"/>
    <p:sldId id="283" r:id="rId26"/>
    <p:sldId id="284" r:id="rId27"/>
    <p:sldId id="285" r:id="rId28"/>
    <p:sldId id="8813" r:id="rId29"/>
    <p:sldId id="8828" r:id="rId30"/>
    <p:sldId id="8820" r:id="rId31"/>
    <p:sldId id="8829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1BB53-A632-4838-91A3-07A34B6F3DC4}" v="205" dt="2026-03-16T13:24:16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5554" autoAdjust="0"/>
  </p:normalViewPr>
  <p:slideViewPr>
    <p:cSldViewPr snapToGrid="0" showGuides="1">
      <p:cViewPr varScale="1">
        <p:scale>
          <a:sx n="111" d="100"/>
          <a:sy n="111" d="100"/>
        </p:scale>
        <p:origin x="906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158" d="100"/>
          <a:sy n="158" d="100"/>
        </p:scale>
        <p:origin x="68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vbwilderkaiser.sharepoint.com/sites/Gemeinsam/Freigegebene%20Dokumente/08%20Meldewesen%20Statistik/Div%20&#220;bernachtungsstatistiken/10%20Jahres%20Vergleich%20&#220;b%20So%20Wi%20TVB%20Wilder%20Kais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22512570962917E-2"/>
          <c:y val="3.7892636916700695E-2"/>
          <c:w val="0.92057748742903711"/>
          <c:h val="0.78059796934823122"/>
        </c:manualLayout>
      </c:layout>
      <c:lineChart>
        <c:grouping val="standard"/>
        <c:varyColors val="0"/>
        <c:ser>
          <c:idx val="0"/>
          <c:order val="0"/>
          <c:tx>
            <c:strRef>
              <c:f>'Grafik Übernachtungen'!$A$5</c:f>
              <c:strCache>
                <c:ptCount val="1"/>
                <c:pt idx="0">
                  <c:v>Winter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1B-48EF-829E-A5F900B5D4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1B-48EF-829E-A5F900B5D4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1B-48EF-829E-A5F900B5D4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1B-48EF-829E-A5F900B5D4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1B-48EF-829E-A5F900B5D48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1B-48EF-829E-A5F900B5D48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1B-48EF-829E-A5F900B5D48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1B-48EF-829E-A5F900B5D48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1B-48EF-829E-A5F900B5D48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1B-48EF-829E-A5F900B5D48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1B-48EF-829E-A5F900B5D4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1B-48EF-829E-A5F900B5D480}"/>
                </c:ext>
              </c:extLst>
            </c:dLbl>
            <c:dLbl>
              <c:idx val="15"/>
              <c:layout>
                <c:manualLayout>
                  <c:x val="7.0853281322573024E-3"/>
                  <c:y val="-3.3453717063863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1B-48EF-829E-A5F900B5D48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8-4D63-AA33-E9D4AD66D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'Grafik Übernachtungen'!$B$4:$V$4</c:f>
              <c:numCache>
                <c:formatCode>@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 formatCode="General">
                  <c:v>2012</c:v>
                </c:pt>
                <c:pt idx="7">
                  <c:v>2013</c:v>
                </c:pt>
                <c:pt idx="8">
                  <c:v>2014</c:v>
                </c:pt>
                <c:pt idx="9" formatCode="General">
                  <c:v>2015</c:v>
                </c:pt>
                <c:pt idx="10">
                  <c:v>2016</c:v>
                </c:pt>
                <c:pt idx="11" formatCode="General">
                  <c:v>2017</c:v>
                </c:pt>
                <c:pt idx="12" formatCode="General">
                  <c:v>2018</c:v>
                </c:pt>
                <c:pt idx="13" formatCode="General">
                  <c:v>2019</c:v>
                </c:pt>
                <c:pt idx="14" formatCode="General">
                  <c:v>2020</c:v>
                </c:pt>
                <c:pt idx="15" formatCode="General">
                  <c:v>2021</c:v>
                </c:pt>
                <c:pt idx="16" formatCode="General">
                  <c:v>2022</c:v>
                </c:pt>
                <c:pt idx="17" formatCode="General">
                  <c:v>2023</c:v>
                </c:pt>
                <c:pt idx="18" formatCode="General">
                  <c:v>2024</c:v>
                </c:pt>
              </c:numCache>
            </c:numRef>
          </c:cat>
          <c:val>
            <c:numRef>
              <c:f>'Grafik Übernachtungen'!$B$5:$V$5</c:f>
              <c:numCache>
                <c:formatCode>#,##0</c:formatCode>
                <c:ptCount val="19"/>
                <c:pt idx="0">
                  <c:v>1014412</c:v>
                </c:pt>
                <c:pt idx="1">
                  <c:v>943290</c:v>
                </c:pt>
                <c:pt idx="2">
                  <c:v>1004149</c:v>
                </c:pt>
                <c:pt idx="3">
                  <c:v>982128</c:v>
                </c:pt>
                <c:pt idx="4">
                  <c:v>979337</c:v>
                </c:pt>
                <c:pt idx="5">
                  <c:v>942477</c:v>
                </c:pt>
                <c:pt idx="6">
                  <c:v>979218</c:v>
                </c:pt>
                <c:pt idx="7">
                  <c:v>1003324</c:v>
                </c:pt>
                <c:pt idx="8">
                  <c:v>945881</c:v>
                </c:pt>
                <c:pt idx="9">
                  <c:v>976293</c:v>
                </c:pt>
                <c:pt idx="10" formatCode="General">
                  <c:v>1027056</c:v>
                </c:pt>
                <c:pt idx="11">
                  <c:v>958270</c:v>
                </c:pt>
                <c:pt idx="12" formatCode="General">
                  <c:v>1040337</c:v>
                </c:pt>
                <c:pt idx="13" formatCode="General">
                  <c:v>1048785</c:v>
                </c:pt>
                <c:pt idx="14" formatCode="General">
                  <c:v>950872</c:v>
                </c:pt>
                <c:pt idx="15" formatCode="General">
                  <c:v>8240</c:v>
                </c:pt>
                <c:pt idx="16" formatCode="General">
                  <c:v>852647</c:v>
                </c:pt>
                <c:pt idx="17" formatCode="General">
                  <c:v>945903</c:v>
                </c:pt>
                <c:pt idx="18" formatCode="General">
                  <c:v>910462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B1B-48EF-829E-A5F900B5D480}"/>
            </c:ext>
          </c:extLst>
        </c:ser>
        <c:ser>
          <c:idx val="1"/>
          <c:order val="1"/>
          <c:tx>
            <c:strRef>
              <c:f>'Grafik Übernachtungen'!$A$6</c:f>
              <c:strCache>
                <c:ptCount val="1"/>
                <c:pt idx="0">
                  <c:v>Sommer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1B-48EF-829E-A5F900B5D4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1B-48EF-829E-A5F900B5D4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1B-48EF-829E-A5F900B5D4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B1B-48EF-829E-A5F900B5D4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1B-48EF-829E-A5F900B5D48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B1B-48EF-829E-A5F900B5D48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1B-48EF-829E-A5F900B5D48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B1B-48EF-829E-A5F900B5D48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1B-48EF-829E-A5F900B5D48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1B-48EF-829E-A5F900B5D48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1B-48EF-829E-A5F900B5D4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1B-48EF-829E-A5F900B5D48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B1B-48EF-829E-A5F900B5D480}"/>
                </c:ext>
              </c:extLst>
            </c:dLbl>
            <c:dLbl>
              <c:idx val="14"/>
              <c:layout>
                <c:manualLayout>
                  <c:x val="-4.6134544601892188E-2"/>
                  <c:y val="4.4393990839978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1B-48EF-829E-A5F900B5D480}"/>
                </c:ext>
              </c:extLst>
            </c:dLbl>
            <c:dLbl>
              <c:idx val="16"/>
              <c:layout>
                <c:manualLayout>
                  <c:x val="-2.5015634771732333E-2"/>
                  <c:y val="-4.4574887913319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1B-48EF-829E-A5F900B5D48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8-4D63-AA33-E9D4AD66D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'Grafik Übernachtungen'!$B$4:$V$4</c:f>
              <c:numCache>
                <c:formatCode>@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 formatCode="General">
                  <c:v>2012</c:v>
                </c:pt>
                <c:pt idx="7">
                  <c:v>2013</c:v>
                </c:pt>
                <c:pt idx="8">
                  <c:v>2014</c:v>
                </c:pt>
                <c:pt idx="9" formatCode="General">
                  <c:v>2015</c:v>
                </c:pt>
                <c:pt idx="10">
                  <c:v>2016</c:v>
                </c:pt>
                <c:pt idx="11" formatCode="General">
                  <c:v>2017</c:v>
                </c:pt>
                <c:pt idx="12" formatCode="General">
                  <c:v>2018</c:v>
                </c:pt>
                <c:pt idx="13" formatCode="General">
                  <c:v>2019</c:v>
                </c:pt>
                <c:pt idx="14" formatCode="General">
                  <c:v>2020</c:v>
                </c:pt>
                <c:pt idx="15" formatCode="General">
                  <c:v>2021</c:v>
                </c:pt>
                <c:pt idx="16" formatCode="General">
                  <c:v>2022</c:v>
                </c:pt>
                <c:pt idx="17" formatCode="General">
                  <c:v>2023</c:v>
                </c:pt>
                <c:pt idx="18" formatCode="General">
                  <c:v>2024</c:v>
                </c:pt>
              </c:numCache>
            </c:numRef>
          </c:cat>
          <c:val>
            <c:numRef>
              <c:f>'Grafik Übernachtungen'!$B$6:$V$6</c:f>
              <c:numCache>
                <c:formatCode>#,##0</c:formatCode>
                <c:ptCount val="19"/>
                <c:pt idx="0">
                  <c:v>758342</c:v>
                </c:pt>
                <c:pt idx="1">
                  <c:v>760778</c:v>
                </c:pt>
                <c:pt idx="2">
                  <c:v>788453</c:v>
                </c:pt>
                <c:pt idx="3">
                  <c:v>786829</c:v>
                </c:pt>
                <c:pt idx="4">
                  <c:v>760833</c:v>
                </c:pt>
                <c:pt idx="5">
                  <c:v>800540</c:v>
                </c:pt>
                <c:pt idx="6">
                  <c:v>820881</c:v>
                </c:pt>
                <c:pt idx="7">
                  <c:v>795820</c:v>
                </c:pt>
                <c:pt idx="8">
                  <c:v>870386</c:v>
                </c:pt>
                <c:pt idx="9">
                  <c:v>934363</c:v>
                </c:pt>
                <c:pt idx="10" formatCode="General">
                  <c:v>1001914</c:v>
                </c:pt>
                <c:pt idx="11" formatCode="General">
                  <c:v>976274</c:v>
                </c:pt>
                <c:pt idx="12" formatCode="General">
                  <c:v>1038216</c:v>
                </c:pt>
                <c:pt idx="13" formatCode="General">
                  <c:v>1071262</c:v>
                </c:pt>
                <c:pt idx="14" formatCode="General">
                  <c:v>761641</c:v>
                </c:pt>
                <c:pt idx="15" formatCode="General">
                  <c:v>1062587</c:v>
                </c:pt>
                <c:pt idx="16" formatCode="General">
                  <c:v>1135548</c:v>
                </c:pt>
                <c:pt idx="17" formatCode="General">
                  <c:v>1120500</c:v>
                </c:pt>
                <c:pt idx="18" formatCode="General">
                  <c:v>1118539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6B1B-48EF-829E-A5F900B5D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735224"/>
        <c:axId val="588735616"/>
      </c:lineChart>
      <c:catAx>
        <c:axId val="58873522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8735616"/>
        <c:crosses val="autoZero"/>
        <c:auto val="1"/>
        <c:lblAlgn val="ctr"/>
        <c:lblOffset val="100"/>
        <c:noMultiLvlLbl val="0"/>
      </c:catAx>
      <c:valAx>
        <c:axId val="588735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873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63188507900459"/>
          <c:y val="0.92735010662037842"/>
          <c:w val="0.50856501413196786"/>
          <c:h val="5.8075802257813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75593B5-5E7E-AC4F-AD52-2838E83718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EFC1FE-0C8B-BE46-87DE-E0C23F2EC7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639B4-7704-4541-8495-574C129806F8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70CAD0-E3CB-D242-8C3D-E986B190F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02513A-6E26-AF42-821F-09747FB8D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4F176-2DF0-CA43-A825-2751CF2FF8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00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AE47A-9430-4442-BEB1-3E6090BC2CCA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FBDA-9A61-476C-8AE9-23AC1E40F3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77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6FBDA-9A61-476C-8AE9-23AC1E40F35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77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6FBDA-9A61-476C-8AE9-23AC1E40F35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15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6FBDA-9A61-476C-8AE9-23AC1E40F35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60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962" y="333375"/>
            <a:ext cx="11522075" cy="6011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Bild 4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572" y="6291650"/>
            <a:ext cx="784615" cy="306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836233"/>
            <a:ext cx="10529440" cy="923925"/>
          </a:xfrm>
          <a:prstGeom prst="rect">
            <a:avLst/>
          </a:prstGeom>
        </p:spPr>
        <p:txBody>
          <a:bodyPr/>
          <a:lstStyle>
            <a:lvl1pPr>
              <a:lnSpc>
                <a:spcPts val="286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4" y="4920991"/>
            <a:ext cx="10514013" cy="66992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00"/>
              </a:lnSpc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  <a:p>
            <a:pPr lvl="0"/>
            <a:r>
              <a:rPr lang="de-DE" dirty="0"/>
              <a:t>Name des Vortragenden</a:t>
            </a:r>
          </a:p>
        </p:txBody>
      </p:sp>
      <p:cxnSp>
        <p:nvCxnSpPr>
          <p:cNvPr id="19" name="Gerader Verbinder 18"/>
          <p:cNvCxnSpPr>
            <a:cxnSpLocks/>
          </p:cNvCxnSpPr>
          <p:nvPr userDrawn="1"/>
        </p:nvCxnSpPr>
        <p:spPr>
          <a:xfrm>
            <a:off x="1019175" y="1844675"/>
            <a:ext cx="1052944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1" t="-8497" r="-8401" b="-8497"/>
          <a:stretch/>
        </p:blipFill>
        <p:spPr>
          <a:xfrm>
            <a:off x="9770557" y="571080"/>
            <a:ext cx="1908985" cy="1080000"/>
          </a:xfrm>
          <a:prstGeom prst="rect">
            <a:avLst/>
          </a:prstGeom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69532AD-E1CA-3A48-A8F1-B094CF1029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175" y="1844675"/>
            <a:ext cx="10514012" cy="182774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6000"/>
              </a:lnSpc>
              <a:spcBef>
                <a:spcPts val="0"/>
              </a:spcBef>
              <a:defRPr lang="de-DE" sz="6000" b="1" baseline="0" smtClean="0">
                <a:solidFill>
                  <a:schemeClr val="bg1"/>
                </a:solidFill>
                <a:effectLst/>
              </a:defRPr>
            </a:lvl1pPr>
            <a:lvl2pPr>
              <a:lnSpc>
                <a:spcPts val="6000"/>
              </a:lnSpc>
              <a:spcBef>
                <a:spcPts val="0"/>
              </a:spcBef>
              <a:defRPr sz="6000" b="1" i="0" baseline="0">
                <a:solidFill>
                  <a:schemeClr val="bg1"/>
                </a:solidFill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6000" b="1" i="0" baseline="0">
                <a:solidFill>
                  <a:schemeClr val="bg1"/>
                </a:solidFill>
              </a:defRPr>
            </a:lvl3pPr>
            <a:lvl4pPr>
              <a:lnSpc>
                <a:spcPts val="6000"/>
              </a:lnSpc>
              <a:spcBef>
                <a:spcPts val="0"/>
              </a:spcBef>
              <a:defRPr sz="6000" b="1" i="0" baseline="0">
                <a:solidFill>
                  <a:schemeClr val="bg1"/>
                </a:solidFill>
              </a:defRPr>
            </a:lvl4pPr>
            <a:lvl5pPr>
              <a:lnSpc>
                <a:spcPts val="6000"/>
              </a:lnSpc>
              <a:spcBef>
                <a:spcPts val="0"/>
              </a:spcBef>
              <a:defRPr sz="6000" b="1" i="0" baseline="0">
                <a:solidFill>
                  <a:schemeClr val="bg1"/>
                </a:solidFill>
              </a:defRPr>
            </a:lvl5pPr>
          </a:lstStyle>
          <a:p>
            <a:r>
              <a:rPr lang="de-DE" b="1" dirty="0">
                <a:effectLst/>
                <a:latin typeface="Cambria" panose="02040503050406030204" pitchFamily="18" charset="0"/>
              </a:rPr>
              <a:t>TVB Wilder Kaiser</a:t>
            </a:r>
            <a:br>
              <a:rPr lang="de-DE" b="1" dirty="0">
                <a:effectLst/>
                <a:latin typeface="Cambria" panose="02040503050406030204" pitchFamily="18" charset="0"/>
              </a:rPr>
            </a:br>
            <a:r>
              <a:rPr lang="de-DE" b="1" dirty="0" err="1">
                <a:effectLst/>
                <a:latin typeface="Cambria" panose="02040503050406030204" pitchFamily="18" charset="0"/>
              </a:rPr>
              <a:t>Powerpoint</a:t>
            </a:r>
            <a:r>
              <a:rPr lang="de-DE" b="1" dirty="0">
                <a:effectLst/>
                <a:latin typeface="Cambria" panose="02040503050406030204" pitchFamily="18" charset="0"/>
              </a:rPr>
              <a:t>-Vorlage</a:t>
            </a:r>
            <a:endParaRPr lang="de-DE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1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6199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2205">
          <p15:clr>
            <a:srgbClr val="FBAE40"/>
          </p15:clr>
        </p15:guide>
        <p15:guide id="7" orient="horz" pos="2818">
          <p15:clr>
            <a:srgbClr val="FBAE40"/>
          </p15:clr>
        </p15:guide>
        <p15:guide id="8" orient="horz" pos="349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70"/>
            <a:ext cx="9127332" cy="98523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Video mittig einzeilig</a:t>
            </a:r>
            <a:b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</a:br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023404D-B233-D740-AEF7-B59ADBEBF19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04061" y="2118552"/>
            <a:ext cx="4068763" cy="3831398"/>
          </a:xfrm>
          <a:prstGeom prst="rect">
            <a:avLst/>
          </a:prstGeom>
        </p:spPr>
        <p:txBody>
          <a:bodyPr numCol="1" spcCol="1512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parturient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montes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nascetur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ridiculus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9DE3256-FC99-EF4A-B4DB-995D21823037}"/>
              </a:ext>
            </a:extLst>
          </p:cNvPr>
          <p:cNvSpPr>
            <a:spLocks noGrp="1" noChangeAspect="1"/>
          </p:cNvSpPr>
          <p:nvPr>
            <p:ph sz="quarter" idx="39" hasCustomPrompt="1"/>
          </p:nvPr>
        </p:nvSpPr>
        <p:spPr>
          <a:xfrm>
            <a:off x="1019174" y="2241550"/>
            <a:ext cx="5508626" cy="309860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Video durch klicken auf Symbol hinzufügen</a:t>
            </a:r>
          </a:p>
        </p:txBody>
      </p:sp>
      <p:cxnSp>
        <p:nvCxnSpPr>
          <p:cNvPr id="14" name="Gerader Verbinder 23">
            <a:extLst>
              <a:ext uri="{FF2B5EF4-FFF2-40B4-BE49-F238E27FC236}">
                <a16:creationId xmlns:a16="http://schemas.microsoft.com/office/drawing/2014/main" id="{27CEFED5-694D-B44F-8639-6D306D60B34F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0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62">
          <p15:clr>
            <a:srgbClr val="FBAE40"/>
          </p15:clr>
        </p15:guide>
        <p15:guide id="5" pos="3205">
          <p15:clr>
            <a:srgbClr val="FBAE40"/>
          </p15:clr>
        </p15:guide>
        <p15:guide id="6" pos="2842">
          <p15:clr>
            <a:srgbClr val="FBAE40"/>
          </p15:clr>
        </p15:guide>
        <p15:guide id="7" orient="horz" pos="1412" userDrawn="1">
          <p15:clr>
            <a:srgbClr val="FBAE40"/>
          </p15:clr>
        </p15:guide>
        <p15:guide id="8" pos="4475" userDrawn="1">
          <p15:clr>
            <a:srgbClr val="FBAE40"/>
          </p15:clr>
        </p15:guide>
        <p15:guide id="10" pos="41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tig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70"/>
            <a:ext cx="9127332" cy="58982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Video mittig einzeilig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9DE3256-FC99-EF4A-B4DB-995D21823037}"/>
              </a:ext>
            </a:extLst>
          </p:cNvPr>
          <p:cNvSpPr>
            <a:spLocks noGrp="1" noChangeAspect="1"/>
          </p:cNvSpPr>
          <p:nvPr>
            <p:ph sz="quarter" idx="39" hasCustomPrompt="1"/>
          </p:nvPr>
        </p:nvSpPr>
        <p:spPr>
          <a:xfrm>
            <a:off x="2191457" y="1557338"/>
            <a:ext cx="7809085" cy="439261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Video durch klicken auf Symbol hinzufügen</a:t>
            </a:r>
          </a:p>
        </p:txBody>
      </p:sp>
      <p:cxnSp>
        <p:nvCxnSpPr>
          <p:cNvPr id="9" name="Gerader Verbinder 23">
            <a:extLst>
              <a:ext uri="{FF2B5EF4-FFF2-40B4-BE49-F238E27FC236}">
                <a16:creationId xmlns:a16="http://schemas.microsoft.com/office/drawing/2014/main" id="{D6DBAA4B-8311-3E40-9E89-03E894B25B0D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8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205">
          <p15:clr>
            <a:srgbClr val="FBAE40"/>
          </p15:clr>
        </p15:guide>
        <p15:guide id="6" pos="2842">
          <p15:clr>
            <a:srgbClr val="FBAE40"/>
          </p15:clr>
        </p15:guide>
        <p15:guide id="8" pos="4475">
          <p15:clr>
            <a:srgbClr val="FBAE40"/>
          </p15:clr>
        </p15:guide>
        <p15:guide id="10" pos="4112">
          <p15:clr>
            <a:srgbClr val="FBAE40"/>
          </p15:clr>
        </p15:guide>
        <p15:guide id="11" orient="horz" pos="98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tig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69"/>
            <a:ext cx="9127332" cy="104290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Video mittig einzeilig</a:t>
            </a:r>
          </a:p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9DE3256-FC99-EF4A-B4DB-995D21823037}"/>
              </a:ext>
            </a:extLst>
          </p:cNvPr>
          <p:cNvSpPr>
            <a:spLocks noGrp="1" noChangeAspect="1"/>
          </p:cNvSpPr>
          <p:nvPr>
            <p:ph sz="quarter" idx="39" hasCustomPrompt="1"/>
          </p:nvPr>
        </p:nvSpPr>
        <p:spPr>
          <a:xfrm>
            <a:off x="2575280" y="1989138"/>
            <a:ext cx="7041440" cy="396081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Video durch klicken auf Symbol hinzufügen</a:t>
            </a:r>
          </a:p>
        </p:txBody>
      </p:sp>
      <p:cxnSp>
        <p:nvCxnSpPr>
          <p:cNvPr id="9" name="Gerader Verbinder 23">
            <a:extLst>
              <a:ext uri="{FF2B5EF4-FFF2-40B4-BE49-F238E27FC236}">
                <a16:creationId xmlns:a16="http://schemas.microsoft.com/office/drawing/2014/main" id="{DA0086EA-296D-6F4C-89B4-DB9A491E5A42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12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205">
          <p15:clr>
            <a:srgbClr val="FBAE40"/>
          </p15:clr>
        </p15:guide>
        <p15:guide id="6" pos="2842">
          <p15:clr>
            <a:srgbClr val="FBAE40"/>
          </p15:clr>
        </p15:guide>
        <p15:guide id="8" pos="4475">
          <p15:clr>
            <a:srgbClr val="FBAE40"/>
          </p15:clr>
        </p15:guide>
        <p15:guide id="10" pos="4112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69"/>
            <a:ext cx="9127332" cy="104290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Bild mittig einzeilig</a:t>
            </a:r>
          </a:p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F747585-0CCB-634B-9DF5-B39BDF0052E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089275" y="1989138"/>
            <a:ext cx="6013450" cy="396081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cxnSp>
        <p:nvCxnSpPr>
          <p:cNvPr id="10" name="Gerader Verbinder 23">
            <a:extLst>
              <a:ext uri="{FF2B5EF4-FFF2-40B4-BE49-F238E27FC236}">
                <a16:creationId xmlns:a16="http://schemas.microsoft.com/office/drawing/2014/main" id="{AB5EC099-76E2-8246-910F-FFE8A8DA255D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4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205">
          <p15:clr>
            <a:srgbClr val="FBAE40"/>
          </p15:clr>
        </p15:guide>
        <p15:guide id="6" pos="2842">
          <p15:clr>
            <a:srgbClr val="FBAE40"/>
          </p15:clr>
        </p15:guide>
        <p15:guide id="8" pos="4475">
          <p15:clr>
            <a:srgbClr val="FBAE40"/>
          </p15:clr>
        </p15:guide>
        <p15:guide id="10" pos="4112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69"/>
            <a:ext cx="9127332" cy="104290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Bild mittig einzeilig</a:t>
            </a:r>
          </a:p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F747585-0CCB-634B-9DF5-B39BDF0052E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151313" y="1989138"/>
            <a:ext cx="6013450" cy="396081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BEDF4ECF-05E5-9241-92CE-91E768A55CD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37431" y="1989138"/>
            <a:ext cx="2971007" cy="396081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cxnSp>
        <p:nvCxnSpPr>
          <p:cNvPr id="10" name="Gerader Verbinder 23">
            <a:extLst>
              <a:ext uri="{FF2B5EF4-FFF2-40B4-BE49-F238E27FC236}">
                <a16:creationId xmlns:a16="http://schemas.microsoft.com/office/drawing/2014/main" id="{4E6ABFBC-6D80-4045-967E-BC3FD4B0A1C9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67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205">
          <p15:clr>
            <a:srgbClr val="FBAE40"/>
          </p15:clr>
        </p15:guide>
        <p15:guide id="6" pos="2842">
          <p15:clr>
            <a:srgbClr val="FBAE40"/>
          </p15:clr>
        </p15:guide>
        <p15:guide id="8" pos="4475">
          <p15:clr>
            <a:srgbClr val="FBAE40"/>
          </p15:clr>
        </p15:guide>
        <p15:guide id="10" pos="4112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2525" userDrawn="1">
          <p15:clr>
            <a:srgbClr val="FBAE40"/>
          </p15:clr>
        </p15:guide>
        <p15:guide id="14" pos="26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BEDF4ECF-05E5-9241-92CE-91E768A55CD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4963" y="333375"/>
            <a:ext cx="9324975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1422478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 userDrawn="1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BEDF4ECF-05E5-9241-92CE-91E768A55CD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4963" y="333375"/>
            <a:ext cx="9324975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710B68A-CBB8-7148-B868-1462B3FF39A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69"/>
            <a:ext cx="7111207" cy="104290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243F33-2EF1-DE4F-B933-770FC654C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2" y="5687295"/>
            <a:ext cx="3041999" cy="2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_Tex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BEDF4ECF-05E5-9241-92CE-91E768A55CD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4963" y="333375"/>
            <a:ext cx="9324975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8690AF-9EC5-E441-AF54-0967E4A41362}"/>
              </a:ext>
            </a:extLst>
          </p:cNvPr>
          <p:cNvSpPr/>
          <p:nvPr userDrawn="1"/>
        </p:nvSpPr>
        <p:spPr>
          <a:xfrm>
            <a:off x="334963" y="333375"/>
            <a:ext cx="9298845" cy="280524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53000">
                  <a:srgbClr val="B3DDFE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243F33-2EF1-DE4F-B933-770FC654C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2" y="5687295"/>
            <a:ext cx="3041999" cy="262653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EEC65DF-0715-6F4F-B02D-F832CB7298A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36638" y="736169"/>
            <a:ext cx="7112000" cy="14986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baseline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3600" b="1" i="0" baseline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3600" b="1" i="0" baseline="0">
                <a:solidFill>
                  <a:schemeClr val="bg1"/>
                </a:solidFill>
              </a:defRPr>
            </a:lvl3pPr>
            <a:lvl4pPr>
              <a:lnSpc>
                <a:spcPts val="3600"/>
              </a:lnSpc>
              <a:defRPr sz="3600" b="1" i="0" baseline="0">
                <a:solidFill>
                  <a:schemeClr val="bg1"/>
                </a:solidFill>
              </a:defRPr>
            </a:lvl4pPr>
            <a:lvl5pPr>
              <a:lnSpc>
                <a:spcPts val="3600"/>
              </a:lnSpc>
              <a:defRPr sz="36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6933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BEDF4ECF-05E5-9241-92CE-91E768A55CD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87938" y="333375"/>
            <a:ext cx="4572000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C324788-1B87-1247-8CE4-760D3344CD3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57272" y="333374"/>
            <a:ext cx="4586203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9502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3205" userDrawn="1">
          <p15:clr>
            <a:srgbClr val="FBAE40"/>
          </p15:clr>
        </p15:guide>
        <p15:guide id="14" pos="311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BEDF4ECF-05E5-9241-92CE-91E768A55CD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87938" y="3429000"/>
            <a:ext cx="4572000" cy="291623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C324788-1B87-1247-8CE4-760D3344CD3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57272" y="333374"/>
            <a:ext cx="4586203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0A00154-9952-0245-ABE4-BF2CF780A9F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87938" y="333376"/>
            <a:ext cx="4572000" cy="295976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516192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2069" userDrawn="1">
          <p15:clr>
            <a:srgbClr val="FBAE40"/>
          </p15:clr>
        </p15:guide>
        <p15:guide id="13" pos="3205">
          <p15:clr>
            <a:srgbClr val="FBAE40"/>
          </p15:clr>
        </p15:guide>
        <p15:guide id="14" pos="31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260B9F1-071B-9644-8768-9F9FD96C36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4963" y="1844675"/>
            <a:ext cx="11522075" cy="4500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51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 durch Klicken auf Symbol hinzufügen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334962" y="333376"/>
            <a:ext cx="11522075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1" t="-8497" r="-8401" b="-8497"/>
          <a:stretch/>
        </p:blipFill>
        <p:spPr>
          <a:xfrm>
            <a:off x="9770557" y="571080"/>
            <a:ext cx="1908985" cy="1080000"/>
          </a:xfrm>
          <a:prstGeom prst="rect">
            <a:avLst/>
          </a:prstGeom>
        </p:spPr>
      </p:pic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A137C18-9FA4-BD4B-83EA-DFB83CA273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9175" y="606776"/>
            <a:ext cx="8821738" cy="1044303"/>
          </a:xfrm>
          <a:prstGeom prst="rect">
            <a:avLst/>
          </a:prstGeom>
        </p:spPr>
        <p:txBody>
          <a:bodyPr/>
          <a:lstStyle>
            <a:lvl1pPr>
              <a:lnSpc>
                <a:spcPts val="4100"/>
              </a:lnSpc>
              <a:spcBef>
                <a:spcPts val="0"/>
              </a:spcBef>
              <a:defRPr lang="de-DE" sz="4100" b="1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b="1" dirty="0">
                <a:effectLst/>
                <a:latin typeface="Cambria" panose="02040503050406030204" pitchFamily="18" charset="0"/>
              </a:rPr>
              <a:t>Titelfolie klein</a:t>
            </a:r>
          </a:p>
          <a:p>
            <a:r>
              <a:rPr lang="de-DE" dirty="0">
                <a:effectLst/>
                <a:latin typeface="Cambria" panose="02040503050406030204" pitchFamily="18" charset="0"/>
              </a:rPr>
              <a:t>Untertitel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1484C6B-F82C-D541-8CCA-95529C1BA5FB}"/>
              </a:ext>
            </a:extLst>
          </p:cNvPr>
          <p:cNvSpPr txBox="1"/>
          <p:nvPr userDrawn="1"/>
        </p:nvSpPr>
        <p:spPr>
          <a:xfrm>
            <a:off x="330690" y="6476121"/>
            <a:ext cx="1447928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b="1" u="none" baseline="0" dirty="0" err="1">
                <a:solidFill>
                  <a:schemeClr val="accent1"/>
                </a:solidFill>
              </a:rPr>
              <a:t>www.wilderkaiser.info</a:t>
            </a:r>
            <a:r>
              <a:rPr lang="de-DE" sz="1000" b="1" u="none" baseline="0" dirty="0">
                <a:solidFill>
                  <a:schemeClr val="accent1"/>
                </a:solidFill>
              </a:rPr>
              <a:t> </a:t>
            </a:r>
            <a:r>
              <a:rPr lang="de-DE" sz="1000" b="1" dirty="0">
                <a:solidFill>
                  <a:schemeClr val="accent1"/>
                </a:solidFill>
              </a:rPr>
              <a:t>| </a:t>
            </a:r>
          </a:p>
        </p:txBody>
      </p: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178BB0B6-DFCF-714F-A677-AC33BAACA4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94B3064A-0C67-8C4D-A8D9-BACB89B52C0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38">
            <a:extLst>
              <a:ext uri="{FF2B5EF4-FFF2-40B4-BE49-F238E27FC236}">
                <a16:creationId xmlns:a16="http://schemas.microsoft.com/office/drawing/2014/main" id="{AB4B779B-142B-9E40-A65B-302019F9C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372" y="6481099"/>
            <a:ext cx="8679882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15" b="1" i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C0B5ED0-91AF-964E-B0D3-974764DEEEF0}"/>
              </a:ext>
            </a:extLst>
          </p:cNvPr>
          <p:cNvSpPr txBox="1"/>
          <p:nvPr userDrawn="1"/>
        </p:nvSpPr>
        <p:spPr>
          <a:xfrm>
            <a:off x="2440084" y="6476121"/>
            <a:ext cx="91341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b="1" u="none" baseline="0" dirty="0">
                <a:solidFill>
                  <a:schemeClr val="accent1"/>
                </a:solidFill>
              </a:rPr>
              <a:t> </a:t>
            </a:r>
            <a:r>
              <a:rPr lang="de-DE" sz="1000" b="1" dirty="0">
                <a:solidFill>
                  <a:schemeClr val="accent1"/>
                </a:solidFill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288244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6199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2205">
          <p15:clr>
            <a:srgbClr val="FBAE40"/>
          </p15:clr>
        </p15:guide>
        <p15:guide id="7" orient="horz" pos="2818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250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C324788-1B87-1247-8CE4-760D3344CD3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57272" y="333374"/>
            <a:ext cx="4586203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0A00154-9952-0245-ABE4-BF2CF780A9F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87938" y="333376"/>
            <a:ext cx="4572000" cy="295976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DBACCA0-BEEA-2B44-917A-4987EA373CA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38" y="3429002"/>
            <a:ext cx="5076825" cy="3052097"/>
          </a:xfrm>
          <a:prstGeom prst="rect">
            <a:avLst/>
          </a:prstGeom>
        </p:spPr>
        <p:txBody>
          <a:bodyPr numCol="1" spcCol="1512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parturient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montes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nascetur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ridiculus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635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2069">
          <p15:clr>
            <a:srgbClr val="FBAE40"/>
          </p15:clr>
        </p15:guide>
        <p15:guide id="13" pos="3205">
          <p15:clr>
            <a:srgbClr val="FBAE40"/>
          </p15:clr>
        </p15:guide>
        <p15:guide id="14" pos="31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Text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C324788-1B87-1247-8CE4-760D3344CD3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57272" y="333374"/>
            <a:ext cx="4586203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0A00154-9952-0245-ABE4-BF2CF780A9F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87938" y="333376"/>
            <a:ext cx="4572000" cy="295976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2B702F4-66CE-494F-B3EF-72FE18B45D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7937" y="4062846"/>
            <a:ext cx="5076826" cy="2282391"/>
          </a:xfrm>
          <a:prstGeom prst="rect">
            <a:avLst/>
          </a:prstGeom>
        </p:spPr>
        <p:txBody>
          <a:bodyPr numCol="1" spcCol="1512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parturient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montes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 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56CA144A-614D-2C40-BB9F-1D4AA7C7A2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87937" y="3284538"/>
            <a:ext cx="5076826" cy="55852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Text + 3 Bilder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34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2069">
          <p15:clr>
            <a:srgbClr val="FBAE40"/>
          </p15:clr>
        </p15:guide>
        <p15:guide id="13" pos="3205">
          <p15:clr>
            <a:srgbClr val="FBAE40"/>
          </p15:clr>
        </p15:guide>
        <p15:guide id="14" pos="31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BEDF4ECF-05E5-9241-92CE-91E768A55CD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87938" y="3429000"/>
            <a:ext cx="4572000" cy="291623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0A00154-9952-0245-ABE4-BF2CF780A9F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87938" y="333376"/>
            <a:ext cx="4572000" cy="295976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C622F26D-F47E-C346-BF17-7B2FC537608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52682" y="3429000"/>
            <a:ext cx="4572000" cy="291623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einfügen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C1FDB6D-BF3F-444B-BD2F-D595BCAD7B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69"/>
            <a:ext cx="3887251" cy="232800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</a:t>
            </a:r>
          </a:p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einzeilig</a:t>
            </a:r>
          </a:p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8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2069">
          <p15:clr>
            <a:srgbClr val="FBAE40"/>
          </p15:clr>
        </p15:guide>
        <p15:guide id="13" pos="3205">
          <p15:clr>
            <a:srgbClr val="FBAE40"/>
          </p15:clr>
        </p15:guide>
        <p15:guide id="14" pos="31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3B8FE49D-C567-414D-97BF-72F6917796C7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34963" y="333374"/>
            <a:ext cx="9324975" cy="601186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3196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2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lang="de-DE" i="1" smtClean="0">
                <a:effectLst/>
              </a:defRPr>
            </a:lvl1pPr>
          </a:lstStyle>
          <a:p>
            <a:r>
              <a:rPr lang="de-DE" i="1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Quelle hier einfügen</a:t>
            </a:r>
            <a:endParaRPr lang="de-DE" dirty="0">
              <a:solidFill>
                <a:srgbClr val="887A7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C1FDB6D-BF3F-444B-BD2F-D595BCAD7B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7431" y="736469"/>
            <a:ext cx="9127332" cy="89462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Tabelle/Diagramm einzeilig</a:t>
            </a:r>
            <a:b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</a:br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E3DB4169-4F96-9F4B-887C-8C6339FF0048}"/>
              </a:ext>
            </a:extLst>
          </p:cNvPr>
          <p:cNvSpPr>
            <a:spLocks noGrp="1" noChangeAspect="1"/>
          </p:cNvSpPr>
          <p:nvPr>
            <p:ph sz="quarter" idx="39" hasCustomPrompt="1"/>
          </p:nvPr>
        </p:nvSpPr>
        <p:spPr>
          <a:xfrm>
            <a:off x="1019175" y="1989138"/>
            <a:ext cx="10153650" cy="396081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Diagramm durch klicken auf Symbol hinzufügen</a:t>
            </a:r>
          </a:p>
        </p:txBody>
      </p:sp>
      <p:cxnSp>
        <p:nvCxnSpPr>
          <p:cNvPr id="14" name="Gerader Verbinder 23">
            <a:extLst>
              <a:ext uri="{FF2B5EF4-FFF2-40B4-BE49-F238E27FC236}">
                <a16:creationId xmlns:a16="http://schemas.microsoft.com/office/drawing/2014/main" id="{E436D4EC-BFE3-0342-AD5C-D1A33CD58B0C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3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085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2069">
          <p15:clr>
            <a:srgbClr val="FBAE40"/>
          </p15:clr>
        </p15:guide>
        <p15:guide id="13" pos="3205">
          <p15:clr>
            <a:srgbClr val="FBAE40"/>
          </p15:clr>
        </p15:guide>
        <p15:guide id="14" pos="31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_Text_Bild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ildplatzhalter 3"/>
          <p:cNvSpPr>
            <a:spLocks noGrp="1"/>
          </p:cNvSpPr>
          <p:nvPr>
            <p:ph type="pic" sz="quarter" idx="28"/>
          </p:nvPr>
        </p:nvSpPr>
        <p:spPr>
          <a:xfrm>
            <a:off x="8148638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r>
              <a:rPr lang="de-DE" i="1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Quelle hier einfügen</a:t>
            </a:r>
            <a:endParaRPr lang="de-DE" dirty="0">
              <a:solidFill>
                <a:srgbClr val="887A7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FD0E8632-5728-1F4A-8526-8C72BDEF18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2052638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CB59E98E-DCD9-3243-B3AF-738A899A7B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362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825958E8-EC3D-7B4A-BBF7-E97CD928A84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80000" y="-1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89E0D32-EA17-8D45-9DFD-027F82A57B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27362" y="0"/>
            <a:ext cx="2052637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9176" y="1089024"/>
            <a:ext cx="10153650" cy="154307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Tabelle/Diagramm einzeilig</a:t>
            </a:r>
            <a:b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</a:br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cxnSp>
        <p:nvCxnSpPr>
          <p:cNvPr id="17" name="Gerader Verbinder 23">
            <a:extLst>
              <a:ext uri="{FF2B5EF4-FFF2-40B4-BE49-F238E27FC236}">
                <a16:creationId xmlns:a16="http://schemas.microsoft.com/office/drawing/2014/main" id="{AFB3E8D0-9D18-8442-AAF8-9CD4A2AC40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10">
            <a:extLst>
              <a:ext uri="{FF2B5EF4-FFF2-40B4-BE49-F238E27FC236}">
                <a16:creationId xmlns:a16="http://schemas.microsoft.com/office/drawing/2014/main" id="{370A41FB-4119-1349-81B0-0305CFAF84BD}"/>
              </a:ext>
            </a:extLst>
          </p:cNvPr>
          <p:cNvSpPr>
            <a:spLocks noGrp="1" noChangeAspect="1"/>
          </p:cNvSpPr>
          <p:nvPr>
            <p:ph sz="quarter" idx="39" hasCustomPrompt="1"/>
          </p:nvPr>
        </p:nvSpPr>
        <p:spPr>
          <a:xfrm>
            <a:off x="1019175" y="2997202"/>
            <a:ext cx="10153650" cy="295274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899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4" orient="horz" pos="3362">
          <p15:clr>
            <a:srgbClr val="FBAE40"/>
          </p15:clr>
        </p15:guide>
        <p15:guide id="5" orient="horz" pos="18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962" y="333375"/>
            <a:ext cx="11522075" cy="6011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Bild 4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572" y="6291650"/>
            <a:ext cx="784615" cy="306000"/>
          </a:xfrm>
          <a:prstGeom prst="rect">
            <a:avLst/>
          </a:prstGeom>
        </p:spPr>
      </p:pic>
      <p:cxnSp>
        <p:nvCxnSpPr>
          <p:cNvPr id="19" name="Gerader Verbinder 18"/>
          <p:cNvCxnSpPr>
            <a:cxnSpLocks/>
          </p:cNvCxnSpPr>
          <p:nvPr userDrawn="1"/>
        </p:nvCxnSpPr>
        <p:spPr>
          <a:xfrm>
            <a:off x="1019175" y="1844675"/>
            <a:ext cx="1052944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1" t="-8497" r="-8401" b="-8497"/>
          <a:stretch/>
        </p:blipFill>
        <p:spPr>
          <a:xfrm>
            <a:off x="9770557" y="571080"/>
            <a:ext cx="1908985" cy="1080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0345413-AEC7-7F4C-9EFC-F6C2BF7777F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9172" y="2180345"/>
            <a:ext cx="10514015" cy="1248655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>
                <a:solidFill>
                  <a:schemeClr val="bg1"/>
                </a:solidFill>
              </a:defRPr>
            </a:lvl1pPr>
            <a:lvl2pPr>
              <a:defRPr sz="3600" b="1" i="0">
                <a:solidFill>
                  <a:schemeClr val="bg1"/>
                </a:solidFill>
              </a:defRPr>
            </a:lvl2pPr>
            <a:lvl3pPr>
              <a:defRPr sz="3600" b="1" i="0">
                <a:solidFill>
                  <a:schemeClr val="bg1"/>
                </a:solidFill>
              </a:defRPr>
            </a:lvl3pPr>
            <a:lvl4pPr>
              <a:defRPr sz="3600" b="1" i="0">
                <a:solidFill>
                  <a:schemeClr val="bg1"/>
                </a:solidFill>
              </a:defRPr>
            </a:lvl4pPr>
            <a:lvl5pPr>
              <a:defRPr sz="36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Vielen Dank für </a:t>
            </a:r>
          </a:p>
          <a:p>
            <a:pPr lvl="0"/>
            <a:r>
              <a:rPr lang="de-DE" dirty="0"/>
              <a:t>Ihre Aufmerksamkeit!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B96EE2-F546-0A4E-969D-84FAD01D2219}"/>
              </a:ext>
            </a:extLst>
          </p:cNvPr>
          <p:cNvSpPr txBox="1"/>
          <p:nvPr userDrawn="1"/>
        </p:nvSpPr>
        <p:spPr>
          <a:xfrm>
            <a:off x="9983789" y="4332356"/>
            <a:ext cx="2208212" cy="1667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46"/>
              </a:lnSpc>
            </a:pPr>
            <a:r>
              <a:rPr lang="de-DE" sz="1100" b="1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Tourismusverband </a:t>
            </a:r>
            <a:br>
              <a:rPr lang="de-DE" sz="1100" b="1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100" b="1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Wilder Kaiser</a:t>
            </a:r>
            <a:br>
              <a:rPr lang="de-DE" sz="110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de-DE" sz="11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346"/>
              </a:lnSpc>
            </a:pPr>
            <a:r>
              <a:rPr lang="de-DE" sz="110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6352 </a:t>
            </a:r>
            <a:r>
              <a:rPr lang="de-DE" sz="110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Ellmau</a:t>
            </a:r>
            <a:r>
              <a:rPr lang="de-DE" sz="110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· Dorf 35</a:t>
            </a:r>
          </a:p>
          <a:p>
            <a:pPr>
              <a:lnSpc>
                <a:spcPts val="1346"/>
              </a:lnSpc>
            </a:pPr>
            <a:r>
              <a:rPr lang="de-DE" sz="110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Tirol · Austria</a:t>
            </a:r>
          </a:p>
          <a:p>
            <a:pPr>
              <a:lnSpc>
                <a:spcPts val="1346"/>
              </a:lnSpc>
            </a:pPr>
            <a:r>
              <a:rPr lang="de-DE" sz="110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T: +43 (0) 50509</a:t>
            </a:r>
          </a:p>
          <a:p>
            <a:pPr>
              <a:lnSpc>
                <a:spcPts val="1346"/>
              </a:lnSpc>
            </a:pPr>
            <a:r>
              <a:rPr lang="de-DE" sz="110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F: +43 (0) 50509 55</a:t>
            </a:r>
            <a:br>
              <a:rPr lang="de-DE" sz="110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de-DE" sz="11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346"/>
              </a:lnSpc>
            </a:pPr>
            <a:r>
              <a:rPr lang="de-DE" sz="110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office@wilderkaiser.info</a:t>
            </a:r>
            <a:endParaRPr lang="de-DE" sz="11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346"/>
              </a:lnSpc>
            </a:pPr>
            <a:r>
              <a:rPr lang="de-DE" sz="1100" b="1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www.wilderkaiser.info</a:t>
            </a:r>
            <a:endParaRPr lang="de-DE" sz="11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2" name="Gerader Verbinder 23">
            <a:extLst>
              <a:ext uri="{FF2B5EF4-FFF2-40B4-BE49-F238E27FC236}">
                <a16:creationId xmlns:a16="http://schemas.microsoft.com/office/drawing/2014/main" id="{D17797D4-38DD-D54D-9B88-3F47D66DBD07}"/>
              </a:ext>
            </a:extLst>
          </p:cNvPr>
          <p:cNvCxnSpPr>
            <a:cxnSpLocks/>
          </p:cNvCxnSpPr>
          <p:nvPr userDrawn="1"/>
        </p:nvCxnSpPr>
        <p:spPr>
          <a:xfrm>
            <a:off x="9983788" y="4742556"/>
            <a:ext cx="2208212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23">
            <a:extLst>
              <a:ext uri="{FF2B5EF4-FFF2-40B4-BE49-F238E27FC236}">
                <a16:creationId xmlns:a16="http://schemas.microsoft.com/office/drawing/2014/main" id="{118048D0-E10E-DF43-96AB-EED57F882ECD}"/>
              </a:ext>
            </a:extLst>
          </p:cNvPr>
          <p:cNvCxnSpPr>
            <a:cxnSpLocks/>
          </p:cNvCxnSpPr>
          <p:nvPr userDrawn="1"/>
        </p:nvCxnSpPr>
        <p:spPr>
          <a:xfrm>
            <a:off x="9983788" y="5575190"/>
            <a:ext cx="2208212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87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6289" userDrawn="1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2205">
          <p15:clr>
            <a:srgbClr val="FBAE40"/>
          </p15:clr>
        </p15:guide>
        <p15:guide id="7" orient="horz" pos="2818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159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75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560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1" y="2135725"/>
            <a:ext cx="11806492" cy="4263774"/>
          </a:xfrm>
          <a:prstGeom prst="rect">
            <a:avLst/>
          </a:prstGeom>
          <a:solidFill>
            <a:srgbClr val="CBC4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i="0" dirty="0">
              <a:solidFill>
                <a:srgbClr val="004578"/>
              </a:solidFill>
              <a:latin typeface="Neutraface 2 Text" panose="020B0803020202020102" pitchFamily="34" charset="77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258867" y="6405871"/>
            <a:ext cx="3547623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50" b="0" i="0" dirty="0">
                <a:solidFill>
                  <a:srgbClr val="01325A"/>
                </a:solidFill>
                <a:latin typeface="Neutraface 2 Text Book"/>
                <a:cs typeface="Neutraface 2 Text Book"/>
              </a:rPr>
              <a:t>Folie </a:t>
            </a:r>
            <a:fld id="{A8B0F415-FE07-2140-B618-5552973FF3E9}" type="slidenum">
              <a:rPr lang="de-DE" sz="1050" b="0" i="0" smtClean="0">
                <a:solidFill>
                  <a:srgbClr val="01325A"/>
                </a:solidFill>
                <a:latin typeface="Neutraface 2 Text Book"/>
                <a:cs typeface="Neutraface 2 Text Book"/>
              </a:rPr>
              <a:pPr algn="r"/>
              <a:t>‹Nr.›</a:t>
            </a:fld>
            <a:endParaRPr lang="de-DE" sz="1050" b="0" i="0" dirty="0">
              <a:solidFill>
                <a:srgbClr val="01325A"/>
              </a:solidFill>
              <a:latin typeface="Neutraface 2 Text Book"/>
              <a:cs typeface="Neutraface 2 Text Book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03100" y="380020"/>
            <a:ext cx="1977209" cy="98254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40587" y="6405871"/>
            <a:ext cx="6026461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de-AT" sz="1050" b="0" i="0" dirty="0">
                <a:solidFill>
                  <a:srgbClr val="01325A"/>
                </a:solidFill>
                <a:latin typeface="Neutraface 2 Text Bold"/>
                <a:cs typeface="Neutraface 2 Text Bold"/>
              </a:rPr>
              <a:t>www.wilderkaiser.info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-1" y="2135725"/>
            <a:ext cx="11806492" cy="4270146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8ED05E-C28E-CD43-9201-FE9C4AD9F5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0" y="380020"/>
            <a:ext cx="8669867" cy="84662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1325A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4149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75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1163388"/>
            <a:ext cx="10515600" cy="516488"/>
          </a:xfrm>
        </p:spPr>
        <p:txBody>
          <a:bodyPr lIns="0" tIns="0" rIns="0" bIns="0"/>
          <a:lstStyle>
            <a:lvl1pPr>
              <a:defRPr sz="3729" b="1" i="0">
                <a:solidFill>
                  <a:schemeClr val="bg1"/>
                </a:solidFill>
                <a:latin typeface="Manier Bold"/>
                <a:cs typeface="Manie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701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701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59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klein_2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260B9F1-071B-9644-8768-9F9FD96C36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4964" y="2024063"/>
            <a:ext cx="5689600" cy="43211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51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 durch Klicken auf Symbol hinzufügen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334962" y="333376"/>
            <a:ext cx="11522075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1" t="-8497" r="-8401" b="-8497"/>
          <a:stretch/>
        </p:blipFill>
        <p:spPr>
          <a:xfrm>
            <a:off x="9770557" y="571080"/>
            <a:ext cx="1908985" cy="108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1484C6B-F82C-D541-8CCA-95529C1BA5FB}"/>
              </a:ext>
            </a:extLst>
          </p:cNvPr>
          <p:cNvSpPr txBox="1"/>
          <p:nvPr userDrawn="1"/>
        </p:nvSpPr>
        <p:spPr>
          <a:xfrm>
            <a:off x="330690" y="6476121"/>
            <a:ext cx="1447928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b="1" u="none" baseline="0" dirty="0" err="1">
                <a:solidFill>
                  <a:schemeClr val="accent1"/>
                </a:solidFill>
              </a:rPr>
              <a:t>www.wilderkaiser.info</a:t>
            </a:r>
            <a:r>
              <a:rPr lang="de-DE" sz="1000" b="1" u="none" baseline="0" dirty="0">
                <a:solidFill>
                  <a:schemeClr val="accent1"/>
                </a:solidFill>
              </a:rPr>
              <a:t> </a:t>
            </a:r>
            <a:r>
              <a:rPr lang="de-DE" sz="1000" b="1" dirty="0">
                <a:solidFill>
                  <a:schemeClr val="accent1"/>
                </a:solidFill>
              </a:rPr>
              <a:t>| </a:t>
            </a:r>
          </a:p>
        </p:txBody>
      </p: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178BB0B6-DFCF-714F-A677-AC33BAACA4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94B3064A-0C67-8C4D-A8D9-BACB89B52C0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A137C18-9FA4-BD4B-83EA-DFB83CA273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9175" y="606776"/>
            <a:ext cx="8821738" cy="1044303"/>
          </a:xfrm>
          <a:prstGeom prst="rect">
            <a:avLst/>
          </a:prstGeom>
        </p:spPr>
        <p:txBody>
          <a:bodyPr/>
          <a:lstStyle>
            <a:lvl1pPr>
              <a:lnSpc>
                <a:spcPts val="4100"/>
              </a:lnSpc>
              <a:spcBef>
                <a:spcPts val="0"/>
              </a:spcBef>
              <a:defRPr lang="de-DE" sz="4100" b="1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b="1" dirty="0">
                <a:effectLst/>
                <a:latin typeface="Cambria" panose="02040503050406030204" pitchFamily="18" charset="0"/>
              </a:rPr>
              <a:t>Titelfolie klein</a:t>
            </a:r>
            <a:endParaRPr lang="de-DE" dirty="0">
              <a:effectLst/>
              <a:latin typeface="Cambria" panose="02040503050406030204" pitchFamily="18" charset="0"/>
            </a:endParaRPr>
          </a:p>
          <a:p>
            <a:r>
              <a:rPr lang="de-DE" dirty="0">
                <a:effectLst/>
                <a:latin typeface="Cambria" panose="02040503050406030204" pitchFamily="18" charset="0"/>
              </a:rPr>
              <a:t>Untertitel</a:t>
            </a:r>
          </a:p>
        </p:txBody>
      </p:sp>
      <p:sp>
        <p:nvSpPr>
          <p:cNvPr id="11" name="Bildplatzhalter 21">
            <a:extLst>
              <a:ext uri="{FF2B5EF4-FFF2-40B4-BE49-F238E27FC236}">
                <a16:creationId xmlns:a16="http://schemas.microsoft.com/office/drawing/2014/main" id="{899B582C-341F-9445-9B20-7C2C6F48C2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67438" y="2024063"/>
            <a:ext cx="5689600" cy="43211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51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 durch Klicken auf Symbol hinzufügen</a:t>
            </a:r>
          </a:p>
        </p:txBody>
      </p:sp>
      <p:sp>
        <p:nvSpPr>
          <p:cNvPr id="12" name="Fußzeilenplatzhalter 38">
            <a:extLst>
              <a:ext uri="{FF2B5EF4-FFF2-40B4-BE49-F238E27FC236}">
                <a16:creationId xmlns:a16="http://schemas.microsoft.com/office/drawing/2014/main" id="{4A5F1794-2696-3F41-BC9D-084CA7CC2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372" y="6481099"/>
            <a:ext cx="8679882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15" b="1" i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DFC49B-454C-FA46-94C0-732D0C5F610D}"/>
              </a:ext>
            </a:extLst>
          </p:cNvPr>
          <p:cNvSpPr txBox="1"/>
          <p:nvPr userDrawn="1"/>
        </p:nvSpPr>
        <p:spPr>
          <a:xfrm>
            <a:off x="2440084" y="6476121"/>
            <a:ext cx="91341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b="1" u="none" baseline="0" dirty="0">
                <a:solidFill>
                  <a:schemeClr val="accent1"/>
                </a:solidFill>
              </a:rPr>
              <a:t> </a:t>
            </a:r>
            <a:r>
              <a:rPr lang="de-DE" sz="1000" b="1" dirty="0">
                <a:solidFill>
                  <a:schemeClr val="accent1"/>
                </a:solidFill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06508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6199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1162">
          <p15:clr>
            <a:srgbClr val="FBAE40"/>
          </p15:clr>
        </p15:guide>
        <p15:guide id="6" orient="horz" pos="2205">
          <p15:clr>
            <a:srgbClr val="FBAE40"/>
          </p15:clr>
        </p15:guide>
        <p15:guide id="7" orient="horz" pos="2818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127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75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1163388"/>
            <a:ext cx="10515600" cy="516488"/>
          </a:xfrm>
        </p:spPr>
        <p:txBody>
          <a:bodyPr lIns="0" tIns="0" rIns="0" bIns="0"/>
          <a:lstStyle>
            <a:lvl1pPr>
              <a:defRPr sz="3729" b="1" i="0">
                <a:solidFill>
                  <a:schemeClr val="bg1"/>
                </a:solidFill>
                <a:latin typeface="Manier Bold"/>
                <a:cs typeface="Manie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357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0" y="1163388"/>
            <a:ext cx="10515600" cy="516488"/>
          </a:xfrm>
        </p:spPr>
        <p:txBody>
          <a:bodyPr lIns="0" tIns="0" rIns="0" bIns="0"/>
          <a:lstStyle>
            <a:lvl1pPr>
              <a:defRPr sz="3729" b="1" i="0">
                <a:solidFill>
                  <a:schemeClr val="bg1"/>
                </a:solidFill>
                <a:latin typeface="Manier Bold"/>
                <a:cs typeface="Manie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17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19176" y="2858044"/>
            <a:ext cx="10153650" cy="1895424"/>
          </a:xfrm>
          <a:prstGeom prst="rect">
            <a:avLst/>
          </a:prstGeom>
        </p:spPr>
        <p:txBody>
          <a:bodyPr numCol="2" spcCol="151200"/>
          <a:lstStyle>
            <a:lvl1pPr marL="514800" marR="0" indent="-514800" algn="l" defTabSz="5148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Inhalt A</a:t>
            </a:r>
          </a:p>
          <a:p>
            <a:pPr lvl="0"/>
            <a:r>
              <a:rPr lang="de-DE" dirty="0"/>
              <a:t>Inhalt B</a:t>
            </a:r>
          </a:p>
          <a:p>
            <a:pPr lvl="0"/>
            <a:r>
              <a:rPr lang="de-DE" dirty="0"/>
              <a:t>Inhalt C</a:t>
            </a:r>
          </a:p>
          <a:p>
            <a:pPr lvl="0"/>
            <a:r>
              <a:rPr lang="de-DE" dirty="0"/>
              <a:t>Inhalt D</a:t>
            </a:r>
          </a:p>
          <a:p>
            <a:pPr lvl="0"/>
            <a:r>
              <a:rPr lang="de-DE" dirty="0"/>
              <a:t>Inhalt E</a:t>
            </a:r>
          </a:p>
          <a:p>
            <a:pPr lvl="0"/>
            <a:r>
              <a:rPr lang="de-DE" dirty="0"/>
              <a:t>Inhalt F</a:t>
            </a:r>
          </a:p>
          <a:p>
            <a:pPr marL="514800" marR="0" lvl="0" indent="-514800" algn="l" defTabSz="5148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Inhalt G</a:t>
            </a:r>
          </a:p>
          <a:p>
            <a:pPr marL="514800" marR="0" lvl="0" indent="-514800" algn="l" defTabSz="5148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Inhalt H</a:t>
            </a:r>
          </a:p>
          <a:p>
            <a:pPr marL="514800" marR="0" lvl="0" indent="-514800" algn="l" defTabSz="5148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Inhalt I</a:t>
            </a:r>
          </a:p>
          <a:p>
            <a:pPr marL="514800" marR="0" lvl="0" indent="-514800" algn="l" defTabSz="5148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Inhalt J</a:t>
            </a:r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8"/>
          </p:nvPr>
        </p:nvSpPr>
        <p:spPr>
          <a:xfrm>
            <a:off x="8148638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FD0E8632-5728-1F4A-8526-8C72BDEF18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2052638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CB59E98E-DCD9-3243-B3AF-738A899A7B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362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825958E8-EC3D-7B4A-BBF7-E97CD928A84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80000" y="-1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89E0D32-EA17-8D45-9DFD-027F82A57B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27362" y="0"/>
            <a:ext cx="2052637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9176" y="1089022"/>
            <a:ext cx="10153650" cy="1579349"/>
          </a:xfrm>
          <a:prstGeom prst="rect">
            <a:avLst/>
          </a:prstGeom>
        </p:spPr>
        <p:txBody>
          <a:bodyPr anchor="b" anchorCtr="0"/>
          <a:lstStyle>
            <a:lvl1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Inhalt</a:t>
            </a:r>
          </a:p>
        </p:txBody>
      </p:sp>
      <p:cxnSp>
        <p:nvCxnSpPr>
          <p:cNvPr id="30" name="Gerader Verbinder 23">
            <a:extLst>
              <a:ext uri="{FF2B5EF4-FFF2-40B4-BE49-F238E27FC236}">
                <a16:creationId xmlns:a16="http://schemas.microsoft.com/office/drawing/2014/main" id="{31BF9C02-50F7-F541-B400-DF48068D00B7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1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3" orient="horz" pos="19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19176" y="3424291"/>
            <a:ext cx="10153650" cy="1403081"/>
          </a:xfrm>
          <a:prstGeom prst="rect">
            <a:avLst/>
          </a:prstGeom>
        </p:spPr>
        <p:txBody>
          <a:bodyPr numCol="1" spcCol="1512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5148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Untertitel</a:t>
            </a:r>
            <a:b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</a:b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zweizeilig</a:t>
            </a:r>
            <a:b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</a:b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bis dreizeilig</a:t>
            </a:r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8"/>
          </p:nvPr>
        </p:nvSpPr>
        <p:spPr>
          <a:xfrm>
            <a:off x="8148638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FD0E8632-5728-1F4A-8526-8C72BDEF18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2052638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CB59E98E-DCD9-3243-B3AF-738A899A7B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362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825958E8-EC3D-7B4A-BBF7-E97CD928A84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80000" y="-1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89E0D32-EA17-8D45-9DFD-027F82A57B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27362" y="0"/>
            <a:ext cx="2052637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9176" y="1631023"/>
            <a:ext cx="10153650" cy="1653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800"/>
              </a:lnSpc>
              <a:spcBef>
                <a:spcPts val="0"/>
              </a:spcBef>
              <a:defRPr lang="de-DE" sz="48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Folie Zwischentitel</a:t>
            </a:r>
            <a:b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</a:br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zweizeilig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0E3F4E-789B-6343-A9B6-F78A86BE7E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175" y="5178881"/>
            <a:ext cx="10153650" cy="771069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lang="de-DE" smtClean="0">
                <a:effectLst/>
              </a:defRPr>
            </a:lvl1pPr>
            <a:lvl2pPr>
              <a:lnSpc>
                <a:spcPts val="1600"/>
              </a:lnSpc>
              <a:spcBef>
                <a:spcPts val="0"/>
              </a:spcBef>
              <a:defRPr sz="1400" baseline="0"/>
            </a:lvl2pPr>
            <a:lvl3pPr>
              <a:lnSpc>
                <a:spcPts val="1600"/>
              </a:lnSpc>
              <a:spcBef>
                <a:spcPts val="0"/>
              </a:spcBef>
              <a:defRPr sz="1400" baseline="0"/>
            </a:lvl3pPr>
            <a:lvl4pPr>
              <a:lnSpc>
                <a:spcPts val="1600"/>
              </a:lnSpc>
              <a:spcBef>
                <a:spcPts val="0"/>
              </a:spcBef>
              <a:defRPr sz="1400" baseline="0"/>
            </a:lvl4pPr>
            <a:lvl5pPr>
              <a:lnSpc>
                <a:spcPts val="1600"/>
              </a:lnSpc>
              <a:spcBef>
                <a:spcPts val="0"/>
              </a:spcBef>
              <a:defRPr sz="1400" baseline="0"/>
            </a:lvl5pPr>
          </a:lstStyle>
          <a:p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Text zu den folgenden Folien</a:t>
            </a:r>
          </a:p>
        </p:txBody>
      </p:sp>
      <p:cxnSp>
        <p:nvCxnSpPr>
          <p:cNvPr id="17" name="Gerader Verbinder 23">
            <a:extLst>
              <a:ext uri="{FF2B5EF4-FFF2-40B4-BE49-F238E27FC236}">
                <a16:creationId xmlns:a16="http://schemas.microsoft.com/office/drawing/2014/main" id="{BD582819-A5D9-6F44-8EC8-53E15E1C0D25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2" orient="horz" pos="1979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3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19176" y="2851884"/>
            <a:ext cx="10153650" cy="3098064"/>
          </a:xfrm>
          <a:prstGeom prst="rect">
            <a:avLst/>
          </a:prstGeom>
        </p:spPr>
        <p:txBody>
          <a:bodyPr numCol="1" spcCol="1512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parturient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montes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8"/>
          </p:nvPr>
        </p:nvSpPr>
        <p:spPr>
          <a:xfrm>
            <a:off x="8148638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FD0E8632-5728-1F4A-8526-8C72BDEF18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2052638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CB59E98E-DCD9-3243-B3AF-738A899A7B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362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825958E8-EC3D-7B4A-BBF7-E97CD928A84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80000" y="-1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89E0D32-EA17-8D45-9DFD-027F82A57B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27362" y="0"/>
            <a:ext cx="2052637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9176" y="1006646"/>
            <a:ext cx="10153650" cy="162545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text_1 spaltig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cxnSp>
        <p:nvCxnSpPr>
          <p:cNvPr id="18" name="Gerader Verbinder 23">
            <a:extLst>
              <a:ext uri="{FF2B5EF4-FFF2-40B4-BE49-F238E27FC236}">
                <a16:creationId xmlns:a16="http://schemas.microsoft.com/office/drawing/2014/main" id="{A1916FE1-8D7F-F44B-9F9B-875F475266E3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8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2" orient="horz" pos="1979" userDrawn="1">
          <p15:clr>
            <a:srgbClr val="FBAE40"/>
          </p15:clr>
        </p15:guide>
        <p15:guide id="4" orient="horz" pos="33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19176" y="2851884"/>
            <a:ext cx="10153650" cy="2618040"/>
          </a:xfrm>
          <a:prstGeom prst="rect">
            <a:avLst/>
          </a:prstGeom>
        </p:spPr>
        <p:txBody>
          <a:bodyPr numCol="2" spcCol="1620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parturient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montes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8"/>
          </p:nvPr>
        </p:nvSpPr>
        <p:spPr>
          <a:xfrm>
            <a:off x="8148638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FD0E8632-5728-1F4A-8526-8C72BDEF18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2052638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CB59E98E-DCD9-3243-B3AF-738A899A7B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362" y="0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825958E8-EC3D-7B4A-BBF7-E97CD928A84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080000" y="-1"/>
            <a:ext cx="2016000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89E0D32-EA17-8D45-9DFD-027F82A57B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27362" y="0"/>
            <a:ext cx="2052637" cy="10890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9176" y="1089024"/>
            <a:ext cx="10153650" cy="154307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text_2 spaltig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cxnSp>
        <p:nvCxnSpPr>
          <p:cNvPr id="17" name="Gerader Verbinder 23">
            <a:extLst>
              <a:ext uri="{FF2B5EF4-FFF2-40B4-BE49-F238E27FC236}">
                <a16:creationId xmlns:a16="http://schemas.microsoft.com/office/drawing/2014/main" id="{AFB3E8D0-9D18-8442-AAF8-9CD4A2AC40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0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2" orient="horz" pos="1979" userDrawn="1">
          <p15:clr>
            <a:srgbClr val="FBAE40"/>
          </p15:clr>
        </p15:guide>
        <p15:guide id="4" orient="horz" pos="33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och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87938" y="2851884"/>
            <a:ext cx="6084888" cy="3015683"/>
          </a:xfrm>
          <a:prstGeom prst="rect">
            <a:avLst/>
          </a:prstGeom>
        </p:spPr>
        <p:txBody>
          <a:bodyPr numCol="1" spcCol="1512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parturient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montes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87938" y="1006646"/>
            <a:ext cx="6084888" cy="162545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Text + Bild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FC76222-DA93-9849-968E-B9D77D1948F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4963" y="333375"/>
            <a:ext cx="4176712" cy="561657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cxnSp>
        <p:nvCxnSpPr>
          <p:cNvPr id="17" name="Gerader Verbinder 23">
            <a:extLst>
              <a:ext uri="{FF2B5EF4-FFF2-40B4-BE49-F238E27FC236}">
                <a16:creationId xmlns:a16="http://schemas.microsoft.com/office/drawing/2014/main" id="{6B8FC456-C35B-E643-88F5-EE1300E8960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81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2" orient="horz" pos="1979" userDrawn="1">
          <p15:clr>
            <a:srgbClr val="FBAE40"/>
          </p15:clr>
        </p15:guide>
        <p15:guide id="4" orient="horz" pos="3362">
          <p15:clr>
            <a:srgbClr val="FBAE40"/>
          </p15:clr>
        </p15:guide>
        <p15:guide id="5" pos="3205" userDrawn="1">
          <p15:clr>
            <a:srgbClr val="FBAE40"/>
          </p15:clr>
        </p15:guide>
        <p15:guide id="6" pos="28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87938" y="2851884"/>
            <a:ext cx="6084888" cy="3015683"/>
          </a:xfrm>
          <a:prstGeom prst="rect">
            <a:avLst/>
          </a:prstGeom>
        </p:spPr>
        <p:txBody>
          <a:bodyPr numCol="1" spcCol="151200"/>
          <a:lstStyle>
            <a:lvl1pPr marL="0" marR="0" indent="0" algn="l" defTabSz="5148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mtClean="0">
                <a:effectLst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commodo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liguladxfcg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eget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Aenean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massa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Cum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sociis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natoque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penatibus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et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magnis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dis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parturient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montes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Lorem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ipsum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dolor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sit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amet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consectetuer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adipiscing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elit</a:t>
            </a:r>
            <a:r>
              <a:rPr lang="de-DE" dirty="0">
                <a:solidFill>
                  <a:srgbClr val="887A72"/>
                </a:solidFill>
                <a:effectLst/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37" name="Platzhalter für vertikalen Text 3"/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640622" y="1089023"/>
            <a:ext cx="551378" cy="4860925"/>
          </a:xfrm>
          <a:prstGeom prst="rect">
            <a:avLst/>
          </a:prstGeom>
        </p:spPr>
        <p:txBody>
          <a:bodyPr vert="eaVert" lIns="0" tIns="0" rIns="108000" bIns="0" anchor="t" anchorCtr="0">
            <a:noAutofit/>
          </a:bodyPr>
          <a:lstStyle>
            <a:lvl1pPr marL="0" indent="0">
              <a:lnSpc>
                <a:spcPts val="1060"/>
              </a:lnSpc>
              <a:spcBef>
                <a:spcPts val="0"/>
              </a:spcBef>
              <a:defRPr sz="900" i="1" baseline="0"/>
            </a:lvl1pPr>
          </a:lstStyle>
          <a:p>
            <a:pPr lvl="0"/>
            <a:r>
              <a:rPr lang="de-DE" dirty="0"/>
              <a:t>Bildnachweis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8A761A-F9A7-214E-A292-8EC9A23B094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13188-C191-574B-B6C9-B997DB6E847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0D624C-5D62-C643-9780-8A54EA7F90E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5A6126A-E397-8842-805D-90D920D0EB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87938" y="1006646"/>
            <a:ext cx="6084888" cy="162545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600"/>
              </a:lnSpc>
              <a:spcBef>
                <a:spcPts val="0"/>
              </a:spcBef>
              <a:defRPr lang="de-DE" sz="3600" b="1" baseline="0" smtClean="0">
                <a:solidFill>
                  <a:schemeClr val="accent1"/>
                </a:solidFill>
                <a:effectLst/>
              </a:defRPr>
            </a:lvl1pPr>
            <a:lvl2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 sz="4800" b="1" i="0"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r>
              <a:rPr lang="de-DE" b="1" dirty="0">
                <a:solidFill>
                  <a:srgbClr val="003D6F"/>
                </a:solidFill>
                <a:effectLst/>
                <a:latin typeface="Cambria" panose="02040503050406030204" pitchFamily="18" charset="0"/>
              </a:rPr>
              <a:t>Text + 2 Bilder</a:t>
            </a:r>
            <a:endParaRPr lang="de-DE" dirty="0">
              <a:solidFill>
                <a:srgbClr val="003D6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FC76222-DA93-9849-968E-B9D77D1948F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4963" y="333376"/>
            <a:ext cx="4176712" cy="27352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9115064E-42CA-D34C-BE0E-BC62C4E791B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34963" y="3230158"/>
            <a:ext cx="4176712" cy="271978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cxnSp>
        <p:nvCxnSpPr>
          <p:cNvPr id="13" name="Gerader Verbinder 23">
            <a:extLst>
              <a:ext uri="{FF2B5EF4-FFF2-40B4-BE49-F238E27FC236}">
                <a16:creationId xmlns:a16="http://schemas.microsoft.com/office/drawing/2014/main" id="{B68F96B7-B345-5545-8195-308573DA9A49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45238"/>
            <a:ext cx="11534802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25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2" orient="horz" pos="1979" userDrawn="1">
          <p15:clr>
            <a:srgbClr val="FBAE40"/>
          </p15:clr>
        </p15:guide>
        <p15:guide id="5" pos="3205">
          <p15:clr>
            <a:srgbClr val="FBAE40"/>
          </p15:clr>
        </p15:guide>
        <p15:guide id="6" pos="28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/>
          <p:cNvSpPr>
            <a:spLocks noGrp="1"/>
          </p:cNvSpPr>
          <p:nvPr>
            <p:ph type="dt" sz="half" idx="2"/>
          </p:nvPr>
        </p:nvSpPr>
        <p:spPr>
          <a:xfrm>
            <a:off x="1736957" y="6463065"/>
            <a:ext cx="73641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1567255" y="6460240"/>
            <a:ext cx="29161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fld id="{EE40D6DE-56C9-40D9-B11A-484BD14CE8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838994" y="3030474"/>
            <a:ext cx="10656887" cy="2851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</a:p>
          <a:p>
            <a:pPr lvl="1"/>
            <a:r>
              <a:rPr lang="de-DE" dirty="0"/>
              <a:t>Zweite Ebene- </a:t>
            </a:r>
          </a:p>
          <a:p>
            <a:pPr lvl="4"/>
            <a:r>
              <a:rPr lang="de-DE" dirty="0"/>
              <a:t>Fünfte Ebene</a:t>
            </a:r>
            <a:br>
              <a:rPr lang="de-DE" dirty="0"/>
            </a:br>
            <a:r>
              <a:rPr lang="de-DE" dirty="0"/>
              <a:t>zweite Zeile mit Einzug 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30690" y="6476121"/>
            <a:ext cx="1447928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b="1" u="none" baseline="0" dirty="0" err="1">
                <a:solidFill>
                  <a:schemeClr val="accent1"/>
                </a:solidFill>
              </a:rPr>
              <a:t>www.wilderkaiser.info</a:t>
            </a:r>
            <a:r>
              <a:rPr lang="de-DE" sz="1000" b="1" u="none" baseline="0" dirty="0">
                <a:solidFill>
                  <a:schemeClr val="accent1"/>
                </a:solidFill>
              </a:rPr>
              <a:t> </a:t>
            </a:r>
            <a:r>
              <a:rPr lang="de-DE" sz="1000" b="1" dirty="0">
                <a:solidFill>
                  <a:schemeClr val="accent1"/>
                </a:solidFill>
              </a:rPr>
              <a:t>| </a:t>
            </a: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89" y="322134"/>
            <a:ext cx="1425376" cy="806400"/>
          </a:xfrm>
          <a:prstGeom prst="rect">
            <a:avLst/>
          </a:prstGeom>
        </p:spPr>
      </p:pic>
      <p:sp>
        <p:nvSpPr>
          <p:cNvPr id="39" name="Fußzeilenplatzhalter 38">
            <a:extLst>
              <a:ext uri="{FF2B5EF4-FFF2-40B4-BE49-F238E27FC236}">
                <a16:creationId xmlns:a16="http://schemas.microsoft.com/office/drawing/2014/main" id="{53BC5EE6-B949-8C48-915E-75E2D4270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372" y="6481099"/>
            <a:ext cx="8679882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15" b="1" i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62305E4-E367-1F42-806C-2A0026B62181}"/>
              </a:ext>
            </a:extLst>
          </p:cNvPr>
          <p:cNvSpPr txBox="1"/>
          <p:nvPr userDrawn="1"/>
        </p:nvSpPr>
        <p:spPr>
          <a:xfrm>
            <a:off x="2440084" y="6476121"/>
            <a:ext cx="91341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b="1" u="none" baseline="0" dirty="0">
                <a:solidFill>
                  <a:schemeClr val="accent1"/>
                </a:solidFill>
              </a:rPr>
              <a:t> </a:t>
            </a:r>
            <a:r>
              <a:rPr lang="de-DE" sz="1000" b="1" dirty="0">
                <a:solidFill>
                  <a:schemeClr val="accent1"/>
                </a:solidFill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38240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701" r:id="rId3"/>
    <p:sldLayoutId id="2147483683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3" r:id="rId23"/>
    <p:sldLayoutId id="2147483720" r:id="rId24"/>
    <p:sldLayoutId id="2147483721" r:id="rId25"/>
    <p:sldLayoutId id="2147483722" r:id="rId26"/>
    <p:sldLayoutId id="2147483725" r:id="rId27"/>
    <p:sldLayoutId id="2147483730" r:id="rId28"/>
    <p:sldLayoutId id="2147483731" r:id="rId29"/>
    <p:sldLayoutId id="2147483732" r:id="rId30"/>
    <p:sldLayoutId id="2147483733" r:id="rId31"/>
  </p:sldLayoutIdLst>
  <p:hf hdr="0"/>
  <p:txStyles>
    <p:titleStyle>
      <a:lvl1pPr algn="l" defTabSz="10800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14800" rtl="0" eaLnBrk="1" latinLnBrk="0" hangingPunct="1">
        <a:lnSpc>
          <a:spcPct val="100000"/>
        </a:lnSpc>
        <a:spcBef>
          <a:spcPts val="300"/>
        </a:spcBef>
        <a:buFontTx/>
        <a:buNone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154800" indent="-514800" algn="l" defTabSz="514800" rtl="0" eaLnBrk="1" latinLnBrk="0" hangingPunct="1">
        <a:lnSpc>
          <a:spcPct val="100000"/>
        </a:lnSpc>
        <a:spcBef>
          <a:spcPts val="300"/>
        </a:spcBef>
        <a:buFont typeface="Arial" charset="0"/>
        <a:buChar char="•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29600" indent="-514800" algn="l" defTabSz="514800" rtl="0" eaLnBrk="1" latinLnBrk="0" hangingPunct="1">
        <a:lnSpc>
          <a:spcPct val="100000"/>
        </a:lnSpc>
        <a:spcBef>
          <a:spcPts val="300"/>
        </a:spcBef>
        <a:buFont typeface="Arial" charset="0"/>
        <a:buChar char="•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544400" indent="-514800" algn="l" defTabSz="514800" rtl="0" eaLnBrk="1" latinLnBrk="0" hangingPunct="1">
        <a:lnSpc>
          <a:spcPct val="100000"/>
        </a:lnSpc>
        <a:spcBef>
          <a:spcPts val="300"/>
        </a:spcBef>
        <a:buFont typeface="Arial" charset="0"/>
        <a:buChar char="•"/>
        <a:tabLst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9200" indent="-514800" algn="l" defTabSz="514800" rtl="0" eaLnBrk="1" latinLnBrk="0" hangingPunct="1">
        <a:lnSpc>
          <a:spcPct val="100000"/>
        </a:lnSpc>
        <a:spcBef>
          <a:spcPts val="300"/>
        </a:spcBef>
        <a:buFont typeface="Arial" charset="0"/>
        <a:buChar char="•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7191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360000" algn="l" defTabSz="54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4156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7" pos="1277" userDrawn="1">
          <p15:clr>
            <a:srgbClr val="F26B43"/>
          </p15:clr>
        </p15:guide>
        <p15:guide id="28" pos="2570" userDrawn="1">
          <p15:clr>
            <a:srgbClr val="F26B43"/>
          </p15:clr>
        </p15:guide>
        <p15:guide id="29" pos="642" userDrawn="1">
          <p15:clr>
            <a:srgbClr val="F26B43"/>
          </p15:clr>
        </p15:guide>
        <p15:guide id="30" pos="5133" userDrawn="1">
          <p15:clr>
            <a:srgbClr val="F26B43"/>
          </p15:clr>
        </p15:guide>
        <p15:guide id="31" pos="6403" userDrawn="1">
          <p15:clr>
            <a:srgbClr val="F26B43"/>
          </p15:clr>
        </p15:guide>
        <p15:guide id="32" pos="7038" userDrawn="1">
          <p15:clr>
            <a:srgbClr val="F26B43"/>
          </p15:clr>
        </p15:guide>
        <p15:guide id="33" pos="7469" userDrawn="1">
          <p15:clr>
            <a:srgbClr val="F26B43"/>
          </p15:clr>
        </p15:guide>
        <p15:guide id="34" pos="211" userDrawn="1">
          <p15:clr>
            <a:srgbClr val="F26B43"/>
          </p15:clr>
        </p15:guide>
        <p15:guide id="35" orient="horz" pos="686" userDrawn="1">
          <p15:clr>
            <a:srgbClr val="F26B43"/>
          </p15:clr>
        </p15:guide>
        <p15:guide id="36" orient="horz" pos="210" userDrawn="1">
          <p15:clr>
            <a:srgbClr val="F26B43"/>
          </p15:clr>
        </p15:guide>
        <p15:guide id="37" orient="horz" pos="3997" userDrawn="1">
          <p15:clr>
            <a:srgbClr val="F26B43"/>
          </p15:clr>
        </p15:guide>
        <p15:guide id="38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8E36371-4891-4B7E-866E-10816D70AFE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932308-708E-47CA-9C28-6C383EA212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sz="4400" dirty="0"/>
              <a:t>Lebensraum-Fokus im Wandel</a:t>
            </a:r>
          </a:p>
          <a:p>
            <a:r>
              <a:rPr lang="de-DE" sz="2600" b="0" dirty="0" err="1">
                <a:ea typeface="Crimson" pitchFamily="50" charset="0"/>
              </a:rPr>
              <a:t>Kronologie</a:t>
            </a:r>
            <a:r>
              <a:rPr lang="de-DE" sz="2600" b="0" dirty="0">
                <a:ea typeface="Crimson" pitchFamily="50" charset="0"/>
              </a:rPr>
              <a:t> von Tourismusorganisationen </a:t>
            </a:r>
            <a:endParaRPr lang="de-DE" sz="2600" b="0" dirty="0">
              <a:solidFill>
                <a:schemeClr val="bg1"/>
              </a:solidFill>
              <a:ea typeface="Crimson" pitchFamily="50" charset="0"/>
            </a:endParaRPr>
          </a:p>
          <a:p>
            <a:endParaRPr lang="de-DE" sz="4400" dirty="0"/>
          </a:p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35724-D6CE-46D2-8F50-AD808EF9CB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2A083552-301E-E8D4-4E24-74F1DAA5C142}"/>
              </a:ext>
            </a:extLst>
          </p:cNvPr>
          <p:cNvSpPr txBox="1">
            <a:spLocks/>
          </p:cNvSpPr>
          <p:nvPr/>
        </p:nvSpPr>
        <p:spPr>
          <a:xfrm>
            <a:off x="2550361" y="6460240"/>
            <a:ext cx="8679882" cy="39776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Lukas Krösslhuber | dna Management Akademie</a:t>
            </a:r>
          </a:p>
        </p:txBody>
      </p:sp>
    </p:spTree>
    <p:extLst>
      <p:ext uri="{BB962C8B-B14F-4D97-AF65-F5344CB8AC3E}">
        <p14:creationId xmlns:p14="http://schemas.microsoft.com/office/powerpoint/2010/main" val="63689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72EEF62-98B1-409C-9AEA-E9210D667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2400" b="1" dirty="0"/>
              <a:t>Mit der Kernfrage: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de-DE" sz="2400" dirty="0"/>
              <a:t>„Wie gestalten wir gemeinsam unseren Tourismus für eine höhere Lebensqualität aller?“</a:t>
            </a:r>
          </a:p>
          <a:p>
            <a:pPr>
              <a:lnSpc>
                <a:spcPct val="150000"/>
              </a:lnSpc>
            </a:pPr>
            <a:endParaRPr lang="de-AT" dirty="0">
              <a:latin typeface="+mj-lt"/>
            </a:endParaRPr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4458E408-3DD2-486D-BE02-0955CDBB2D1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F720DC-FAD5-439E-93DB-F8E72F6BCE4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F3289D-B00B-4BAB-893F-D829E19CD6B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Bürgerbeteiligungsprojekt „Lebensqualität am Wilden Kaiser“ 2017</a:t>
            </a:r>
            <a:endParaRPr lang="de-AT" dirty="0">
              <a:latin typeface="+mj-lt"/>
            </a:endParaRPr>
          </a:p>
        </p:txBody>
      </p:sp>
      <p:pic>
        <p:nvPicPr>
          <p:cNvPr id="12" name="Bildplatzhalter 6">
            <a:extLst>
              <a:ext uri="{FF2B5EF4-FFF2-40B4-BE49-F238E27FC236}">
                <a16:creationId xmlns:a16="http://schemas.microsoft.com/office/drawing/2014/main" id="{650CB7F4-A161-4AF2-AE45-32C9F7EC694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963" y="333375"/>
            <a:ext cx="4176712" cy="5616575"/>
          </a:xfrm>
        </p:spPr>
      </p:pic>
    </p:spTree>
    <p:extLst>
      <p:ext uri="{BB962C8B-B14F-4D97-AF65-F5344CB8AC3E}">
        <p14:creationId xmlns:p14="http://schemas.microsoft.com/office/powerpoint/2010/main" val="140046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9DA015-4DF6-439B-8910-75CA87326D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Strategie 2024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D6E6D6E-8DB6-445B-BC1E-7EA542A69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451C4C-3CF7-4789-813A-F42DA6938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" y="68138"/>
            <a:ext cx="12152050" cy="67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7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9FCC113-71FF-5F47-8520-1D981871289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pPr marL="228600"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platzhalter 5" descr="Ein Bild, das Text, Möbel, Kommode, Schreibtisch enthält.&#10;&#10;Automatisch generierte Beschreibung">
            <a:extLst>
              <a:ext uri="{FF2B5EF4-FFF2-40B4-BE49-F238E27FC236}">
                <a16:creationId xmlns:a16="http://schemas.microsoft.com/office/drawing/2014/main" id="{107CC640-8805-B747-9A9A-3547BE5BF42C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25676222-DBC7-F249-9604-FB29219975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00663" y="1089023"/>
            <a:ext cx="6993574" cy="951650"/>
          </a:xfrm>
        </p:spPr>
        <p:txBody>
          <a:bodyPr vert="horz" lIns="0" tIns="0" rIns="0" bIns="0" rtlCol="0">
            <a:no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26853E1-F1B1-4E63-A001-E7EAC1B772FA}"/>
              </a:ext>
            </a:extLst>
          </p:cNvPr>
          <p:cNvSpPr txBox="1"/>
          <p:nvPr/>
        </p:nvSpPr>
        <p:spPr>
          <a:xfrm>
            <a:off x="718811" y="2560523"/>
            <a:ext cx="8557277" cy="235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3600" dirty="0">
                <a:solidFill>
                  <a:schemeClr val="bg1"/>
                </a:solidFill>
              </a:rPr>
              <a:t>Lebensqualität durch </a:t>
            </a:r>
          </a:p>
          <a:p>
            <a:pPr algn="ctr">
              <a:lnSpc>
                <a:spcPct val="150000"/>
              </a:lnSpc>
            </a:pPr>
            <a:r>
              <a:rPr lang="de-AT" sz="3600" dirty="0">
                <a:solidFill>
                  <a:schemeClr val="bg1"/>
                </a:solidFill>
              </a:rPr>
              <a:t>nachhaltigen Tourismus</a:t>
            </a:r>
          </a:p>
          <a:p>
            <a:pPr marL="228600">
              <a:lnSpc>
                <a:spcPct val="115000"/>
              </a:lnSpc>
            </a:pPr>
            <a:endParaRPr lang="de-DE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01B461-CE4C-430D-B907-2768B8AAB38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5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9FCC113-71FF-5F47-8520-1D981871289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pPr marL="228600"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platzhalter 2" descr="Ein Bild, das Text, Möbel, Kommode, Schreibtisch enthält.&#10;&#10;Automatisch generierte Beschreibung">
            <a:extLst>
              <a:ext uri="{FF2B5EF4-FFF2-40B4-BE49-F238E27FC236}">
                <a16:creationId xmlns:a16="http://schemas.microsoft.com/office/drawing/2014/main" id="{665564B5-4D06-4848-A960-7274E36044CD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25676222-DBC7-F249-9604-FB29219975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8947" y="1089023"/>
            <a:ext cx="6437003" cy="895894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26853E1-F1B1-4E63-A001-E7EAC1B772FA}"/>
              </a:ext>
            </a:extLst>
          </p:cNvPr>
          <p:cNvSpPr txBox="1"/>
          <p:nvPr/>
        </p:nvSpPr>
        <p:spPr>
          <a:xfrm>
            <a:off x="720359" y="2102744"/>
            <a:ext cx="8219645" cy="401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lnSpc>
                <a:spcPct val="115000"/>
              </a:lnSpc>
            </a:pPr>
            <a:r>
              <a:rPr lang="de-DE" sz="2800" dirty="0">
                <a:solidFill>
                  <a:schemeClr val="bg1"/>
                </a:solidFill>
              </a:rPr>
              <a:t>Wir hören zu und fördern den Dialog. </a:t>
            </a:r>
          </a:p>
          <a:p>
            <a:pPr marL="228600" algn="ctr">
              <a:lnSpc>
                <a:spcPct val="115000"/>
              </a:lnSpc>
            </a:pPr>
            <a:endParaRPr lang="de-DE" sz="2800" dirty="0">
              <a:solidFill>
                <a:schemeClr val="bg1"/>
              </a:solidFill>
            </a:endParaRPr>
          </a:p>
          <a:p>
            <a:pPr marL="228600" algn="ctr">
              <a:lnSpc>
                <a:spcPct val="115000"/>
              </a:lnSpc>
            </a:pPr>
            <a:r>
              <a:rPr lang="de-AT" sz="2800" dirty="0">
                <a:solidFill>
                  <a:schemeClr val="bg1"/>
                </a:solidFill>
              </a:rPr>
              <a:t>Wir übernehmen Verantwortung für Natur </a:t>
            </a:r>
          </a:p>
          <a:p>
            <a:pPr marL="228600" algn="ctr">
              <a:lnSpc>
                <a:spcPct val="115000"/>
              </a:lnSpc>
            </a:pPr>
            <a:r>
              <a:rPr lang="de-AT" sz="2800" dirty="0">
                <a:solidFill>
                  <a:schemeClr val="bg1"/>
                </a:solidFill>
              </a:rPr>
              <a:t>und Gesellschaft. </a:t>
            </a:r>
          </a:p>
          <a:p>
            <a:pPr marL="228600" algn="ctr">
              <a:lnSpc>
                <a:spcPct val="115000"/>
              </a:lnSpc>
            </a:pPr>
            <a:endParaRPr lang="de-DE" sz="2800" dirty="0">
              <a:solidFill>
                <a:schemeClr val="bg1"/>
              </a:solidFill>
            </a:endParaRPr>
          </a:p>
          <a:p>
            <a:pPr marL="228600" algn="ctr">
              <a:lnSpc>
                <a:spcPct val="115000"/>
              </a:lnSpc>
            </a:pPr>
            <a:r>
              <a:rPr lang="de-AT" sz="2800" dirty="0">
                <a:solidFill>
                  <a:schemeClr val="bg1"/>
                </a:solidFill>
              </a:rPr>
              <a:t>Wir verbessern dadurch die Lebensqualität </a:t>
            </a:r>
          </a:p>
          <a:p>
            <a:pPr marL="228600" algn="ctr">
              <a:lnSpc>
                <a:spcPct val="115000"/>
              </a:lnSpc>
            </a:pPr>
            <a:r>
              <a:rPr lang="de-AT" sz="2800" dirty="0">
                <a:solidFill>
                  <a:schemeClr val="bg1"/>
                </a:solidFill>
              </a:rPr>
              <a:t>und Wertschöpfung.</a:t>
            </a:r>
            <a:endParaRPr lang="de-AT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de-DE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93797194-BFCE-4E3C-B6DD-6E6BF680C5A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7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59120E7D-0F86-4A56-8B8A-A2BD7592A12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06F8FE9-77E3-5C4D-ADB3-C7BECE387B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9394" y="917327"/>
            <a:ext cx="8821738" cy="1044303"/>
          </a:xfrm>
        </p:spPr>
        <p:txBody>
          <a:bodyPr/>
          <a:lstStyle/>
          <a:p>
            <a:r>
              <a:rPr lang="de-DE" sz="4400" dirty="0"/>
              <a:t>Wilder Kaiser Selbstverständnis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E62F3B-04D9-435E-9CAF-8508588FE3B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583810" y="6465037"/>
            <a:ext cx="1661019" cy="218891"/>
          </a:xfrm>
        </p:spPr>
        <p:txBody>
          <a:bodyPr/>
          <a:lstStyle/>
          <a:p>
            <a:r>
              <a:rPr lang="de-DE" dirty="0" err="1"/>
              <a:t>MMag</a:t>
            </a:r>
            <a:r>
              <a:rPr lang="de-DE" dirty="0"/>
              <a:t>. Lukas Krösslhuber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475C37-4CE0-4EC8-B0A0-8752D38AB20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Datumsplatzhalter 42">
            <a:extLst>
              <a:ext uri="{FF2B5EF4-FFF2-40B4-BE49-F238E27FC236}">
                <a16:creationId xmlns:a16="http://schemas.microsoft.com/office/drawing/2014/main" id="{1704A71F-4698-4947-9E85-C75CB7D870B5}"/>
              </a:ext>
            </a:extLst>
          </p:cNvPr>
          <p:cNvSpPr txBox="1">
            <a:spLocks/>
          </p:cNvSpPr>
          <p:nvPr/>
        </p:nvSpPr>
        <p:spPr>
          <a:xfrm>
            <a:off x="1728569" y="6463064"/>
            <a:ext cx="729406" cy="21889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rgbClr val="002060"/>
                </a:solidFill>
              </a:rPr>
              <a:t>04.07.22</a:t>
            </a:r>
          </a:p>
        </p:txBody>
      </p:sp>
    </p:spTree>
    <p:extLst>
      <p:ext uri="{BB962C8B-B14F-4D97-AF65-F5344CB8AC3E}">
        <p14:creationId xmlns:p14="http://schemas.microsoft.com/office/powerpoint/2010/main" val="312716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>
            <a:extLst>
              <a:ext uri="{FF2B5EF4-FFF2-40B4-BE49-F238E27FC236}">
                <a16:creationId xmlns:a16="http://schemas.microsoft.com/office/drawing/2014/main" id="{65F7D162-512B-4525-96D2-62D6844BF0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8BFEDFE-779B-4864-9EE6-7DC2FED757C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de-DE"/>
              <a:t>27.09.2023</a:t>
            </a:r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872EF4CB-7C6A-4FF2-B5D6-11DC0F5DA954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Lukas Krösslhuber | Vision, Selbstverständnis &amp; Strategie 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8F24C176-0C1D-42C9-B1BC-F20C63D394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B067ACA3-BE5A-4468-8C5E-450BED3EB618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713" y="0"/>
            <a:ext cx="10720036" cy="6858000"/>
          </a:xfrm>
        </p:spPr>
      </p:pic>
    </p:spTree>
    <p:extLst>
      <p:ext uri="{BB962C8B-B14F-4D97-AF65-F5344CB8AC3E}">
        <p14:creationId xmlns:p14="http://schemas.microsoft.com/office/powerpoint/2010/main" val="36591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7F231-B941-4EDF-8193-2C895C787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7938" y="2383200"/>
            <a:ext cx="6084888" cy="393922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Wir schützen und pflegen unseren Natur- und Erholungsraum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Wir setzen Ressourcen sparsam und verantwortungsvoll ein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Wir achten auf touristischen CO2-Fußabdruck unserer Gäste 	</a:t>
            </a:r>
          </a:p>
          <a:p>
            <a:pPr marL="1315350" lvl="2" indent="-285750">
              <a:buFont typeface="Wingdings" panose="05000000000000000000" pitchFamily="2" charset="2"/>
              <a:buChar char="Ø"/>
            </a:pPr>
            <a:r>
              <a:rPr lang="de-DE" sz="1600" dirty="0"/>
              <a:t>Z.B. Bahnanreisen auf 33.000 pro Jahr verdreifachen 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AT" sz="1600" b="1" dirty="0"/>
              <a:t>Projekte:</a:t>
            </a:r>
          </a:p>
          <a:p>
            <a:pPr marL="457200" indent="-457200">
              <a:lnSpc>
                <a:spcPct val="100000"/>
              </a:lnSpc>
              <a:spcAft>
                <a:spcPts val="200"/>
              </a:spcAft>
              <a:buFontTx/>
              <a:buChar char="-"/>
            </a:pPr>
            <a:r>
              <a:rPr lang="de-AT" sz="1600" dirty="0"/>
              <a:t>Flurwächter</a:t>
            </a:r>
          </a:p>
          <a:p>
            <a:pPr marL="457200" indent="-457200">
              <a:lnSpc>
                <a:spcPct val="100000"/>
              </a:lnSpc>
              <a:spcAft>
                <a:spcPts val="200"/>
              </a:spcAft>
              <a:buFontTx/>
              <a:buChar char="-"/>
            </a:pPr>
            <a:r>
              <a:rPr lang="de-AT" sz="1600" dirty="0"/>
              <a:t>Green Events / Kein Silvester Feuerwerk</a:t>
            </a:r>
          </a:p>
          <a:p>
            <a:pPr marL="457200" indent="-457200">
              <a:lnSpc>
                <a:spcPct val="100000"/>
              </a:lnSpc>
              <a:spcAft>
                <a:spcPts val="200"/>
              </a:spcAft>
              <a:buFontTx/>
              <a:buChar char="-"/>
            </a:pPr>
            <a:r>
              <a:rPr lang="de-AT" sz="1600" dirty="0"/>
              <a:t>CO2-Bilanz TVB / Umweltzeichen für Betriebe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AT" sz="1600" dirty="0"/>
              <a:t>Vor-Ort-Mobilität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de-AT" sz="16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de-AT" sz="1600" dirty="0"/>
          </a:p>
        </p:txBody>
      </p:sp>
      <p:sp>
        <p:nvSpPr>
          <p:cNvPr id="2" name="Vertikaler Textplatzhalter 1">
            <a:extLst>
              <a:ext uri="{FF2B5EF4-FFF2-40B4-BE49-F238E27FC236}">
                <a16:creationId xmlns:a16="http://schemas.microsoft.com/office/drawing/2014/main" id="{39752D81-CEAB-4A94-82E7-FAB1DE85CC7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6D8A7E-FB84-4175-93DB-8E4CF9CF88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87938" y="1008000"/>
            <a:ext cx="6084888" cy="1060359"/>
          </a:xfrm>
        </p:spPr>
        <p:txBody>
          <a:bodyPr/>
          <a:lstStyle/>
          <a:p>
            <a:r>
              <a:rPr lang="de-AT" sz="2800" b="0" i="1" dirty="0"/>
              <a:t>Wir übernehmen</a:t>
            </a:r>
          </a:p>
          <a:p>
            <a:r>
              <a:rPr lang="de-AT" dirty="0"/>
              <a:t>Verantwortung für die Natur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240119-37CA-4461-BB7A-9A81F5B49C4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451AF3B1-A7E5-EB4B-BFFA-848400A49B1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7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9FCC113-71FF-5F47-8520-1D981871289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pPr marL="228600"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platzhalter 5" descr="Ein Bild, das Text, Möbel, Kommode, Schreibtisch enthält.&#10;&#10;Automatisch generierte Beschreibung">
            <a:extLst>
              <a:ext uri="{FF2B5EF4-FFF2-40B4-BE49-F238E27FC236}">
                <a16:creationId xmlns:a16="http://schemas.microsoft.com/office/drawing/2014/main" id="{107CC640-8805-B747-9A9A-3547BE5BF42C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26853E1-F1B1-4E63-A001-E7EAC1B772FA}"/>
              </a:ext>
            </a:extLst>
          </p:cNvPr>
          <p:cNvSpPr txBox="1"/>
          <p:nvPr/>
        </p:nvSpPr>
        <p:spPr>
          <a:xfrm>
            <a:off x="1114296" y="2667477"/>
            <a:ext cx="7876549" cy="152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3600" dirty="0">
                <a:solidFill>
                  <a:schemeClr val="bg1"/>
                </a:solidFill>
              </a:rPr>
              <a:t>Und wann geht´s ums Geschäft?</a:t>
            </a:r>
          </a:p>
          <a:p>
            <a:pPr marL="228600">
              <a:lnSpc>
                <a:spcPct val="115000"/>
              </a:lnSpc>
            </a:pPr>
            <a:endParaRPr lang="de-DE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01B461-CE4C-430D-B907-2768B8AAB38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5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0"/>
            <a:ext cx="12191144" cy="68575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691" y="2505926"/>
            <a:ext cx="2819058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de-DE" sz="3729" b="1" spc="-45" dirty="0">
                <a:solidFill>
                  <a:srgbClr val="FFFFFF"/>
                </a:solidFill>
                <a:latin typeface="Manier Bold"/>
                <a:cs typeface="Manier Bold"/>
              </a:rPr>
              <a:t>Strategie </a:t>
            </a:r>
            <a:r>
              <a:rPr lang="de-DE" sz="3729" b="1" spc="-12" dirty="0">
                <a:solidFill>
                  <a:srgbClr val="FFFFFF"/>
                </a:solidFill>
                <a:latin typeface="Manier Bold"/>
                <a:cs typeface="Manier Bold"/>
              </a:rPr>
              <a:t>2028</a:t>
            </a:r>
            <a:endParaRPr lang="de-DE" sz="3729" dirty="0">
              <a:latin typeface="Manier Bold"/>
              <a:cs typeface="Manier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058" y="617576"/>
            <a:ext cx="5520772" cy="5520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96644" y="1752477"/>
            <a:ext cx="1542184" cy="397249"/>
          </a:xfrm>
          <a:prstGeom prst="rect">
            <a:avLst/>
          </a:prstGeom>
          <a:solidFill>
            <a:srgbClr val="E0DCD6"/>
          </a:solidFill>
        </p:spPr>
        <p:txBody>
          <a:bodyPr vert="horz" wrap="square" lIns="0" tIns="20408" rIns="0" bIns="0" rtlCol="0">
            <a:spAutoFit/>
          </a:bodyPr>
          <a:lstStyle/>
          <a:p>
            <a:pPr marL="53524">
              <a:spcBef>
                <a:spcPts val="161"/>
              </a:spcBef>
            </a:pPr>
            <a:r>
              <a:rPr sz="1182" b="1" spc="45" dirty="0">
                <a:solidFill>
                  <a:srgbClr val="002E5A"/>
                </a:solidFill>
                <a:latin typeface="Manier Bold"/>
                <a:cs typeface="Manier Bold"/>
              </a:rPr>
              <a:t>Ökologischer</a:t>
            </a:r>
            <a:endParaRPr sz="1182">
              <a:latin typeface="Manier Bold"/>
              <a:cs typeface="Manier Bold"/>
            </a:endParaRPr>
          </a:p>
          <a:p>
            <a:pPr marL="53524">
              <a:spcBef>
                <a:spcPts val="69"/>
              </a:spcBef>
            </a:pPr>
            <a:r>
              <a:rPr sz="1182" b="1" spc="52" dirty="0">
                <a:solidFill>
                  <a:srgbClr val="002E5A"/>
                </a:solidFill>
                <a:latin typeface="Manier Bold"/>
                <a:cs typeface="Manier Bold"/>
              </a:rPr>
              <a:t>Wirkungsbereich</a:t>
            </a:r>
            <a:endParaRPr sz="1182">
              <a:latin typeface="Manier Bold"/>
              <a:cs typeface="Manier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6644" y="2697951"/>
            <a:ext cx="1542184" cy="386387"/>
          </a:xfrm>
          <a:prstGeom prst="rect">
            <a:avLst/>
          </a:prstGeom>
          <a:solidFill>
            <a:srgbClr val="E0DCD6"/>
          </a:solidFill>
        </p:spPr>
        <p:txBody>
          <a:bodyPr vert="horz" wrap="square" lIns="0" tIns="11937" rIns="0" bIns="0" rtlCol="0">
            <a:spAutoFit/>
          </a:bodyPr>
          <a:lstStyle/>
          <a:p>
            <a:pPr marL="53524" marR="98576">
              <a:lnSpc>
                <a:spcPct val="104900"/>
              </a:lnSpc>
              <a:spcBef>
                <a:spcPts val="94"/>
              </a:spcBef>
            </a:pPr>
            <a:r>
              <a:rPr sz="1182" b="1" spc="45" dirty="0">
                <a:solidFill>
                  <a:srgbClr val="002E5A"/>
                </a:solidFill>
                <a:latin typeface="Manier Bold"/>
                <a:cs typeface="Manier Bold"/>
              </a:rPr>
              <a:t>Ökonomischer </a:t>
            </a:r>
            <a:r>
              <a:rPr sz="1182" b="1" spc="52" dirty="0">
                <a:solidFill>
                  <a:srgbClr val="002E5A"/>
                </a:solidFill>
                <a:latin typeface="Manier Bold"/>
                <a:cs typeface="Manier Bold"/>
              </a:rPr>
              <a:t>Wirkungsbereich</a:t>
            </a:r>
            <a:endParaRPr sz="1182">
              <a:latin typeface="Manier Bold"/>
              <a:cs typeface="Manier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96644" y="3820089"/>
            <a:ext cx="1603409" cy="413559"/>
          </a:xfrm>
          <a:custGeom>
            <a:avLst/>
            <a:gdLst/>
            <a:ahLst/>
            <a:cxnLst/>
            <a:rect l="l" t="t" r="r" b="b"/>
            <a:pathLst>
              <a:path w="2644140" h="681990">
                <a:moveTo>
                  <a:pt x="2644107" y="0"/>
                </a:moveTo>
                <a:lnTo>
                  <a:pt x="0" y="0"/>
                </a:lnTo>
                <a:lnTo>
                  <a:pt x="0" y="681612"/>
                </a:lnTo>
                <a:lnTo>
                  <a:pt x="2644107" y="681612"/>
                </a:lnTo>
                <a:lnTo>
                  <a:pt x="2644107" y="0"/>
                </a:lnTo>
                <a:close/>
              </a:path>
            </a:pathLst>
          </a:custGeom>
          <a:solidFill>
            <a:srgbClr val="E0DCD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 txBox="1"/>
          <p:nvPr/>
        </p:nvSpPr>
        <p:spPr>
          <a:xfrm>
            <a:off x="9396644" y="3820089"/>
            <a:ext cx="1603409" cy="202517"/>
          </a:xfrm>
          <a:prstGeom prst="rect">
            <a:avLst/>
          </a:prstGeom>
          <a:solidFill>
            <a:srgbClr val="E0DCD6"/>
          </a:solidFill>
        </p:spPr>
        <p:txBody>
          <a:bodyPr vert="horz" wrap="square" lIns="0" tIns="20408" rIns="0" bIns="0" rtlCol="0">
            <a:spAutoFit/>
          </a:bodyPr>
          <a:lstStyle/>
          <a:p>
            <a:pPr marL="53524">
              <a:spcBef>
                <a:spcPts val="161"/>
              </a:spcBef>
            </a:pPr>
            <a:r>
              <a:rPr sz="1182" b="1" spc="55" dirty="0">
                <a:solidFill>
                  <a:srgbClr val="002E5A"/>
                </a:solidFill>
                <a:latin typeface="Manier Bold"/>
                <a:cs typeface="Manier Bold"/>
              </a:rPr>
              <a:t>Gesellschaftlicher</a:t>
            </a:r>
            <a:endParaRPr sz="1182">
              <a:latin typeface="Manier Bold"/>
              <a:cs typeface="Manier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96644" y="4034632"/>
            <a:ext cx="1603409" cy="179536"/>
          </a:xfrm>
          <a:prstGeom prst="rect">
            <a:avLst/>
          </a:prstGeom>
          <a:solidFill>
            <a:srgbClr val="E0DCD6"/>
          </a:solidFill>
        </p:spPr>
        <p:txBody>
          <a:bodyPr vert="horz" wrap="square" lIns="0" tIns="0" rIns="0" bIns="0" rtlCol="0">
            <a:spAutoFit/>
          </a:bodyPr>
          <a:lstStyle/>
          <a:p>
            <a:pPr marL="53524">
              <a:lnSpc>
                <a:spcPts val="1380"/>
              </a:lnSpc>
            </a:pPr>
            <a:r>
              <a:rPr sz="1182" b="1" spc="52" dirty="0">
                <a:solidFill>
                  <a:srgbClr val="002E5A"/>
                </a:solidFill>
                <a:latin typeface="Manier Bold"/>
                <a:cs typeface="Manier Bold"/>
              </a:rPr>
              <a:t>Wirkungsbereich</a:t>
            </a:r>
            <a:endParaRPr sz="1182">
              <a:latin typeface="Manier Bold"/>
              <a:cs typeface="Manier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6644" y="4783843"/>
            <a:ext cx="1666945" cy="413559"/>
          </a:xfrm>
          <a:custGeom>
            <a:avLst/>
            <a:gdLst/>
            <a:ahLst/>
            <a:cxnLst/>
            <a:rect l="l" t="t" r="r" b="b"/>
            <a:pathLst>
              <a:path w="2748915" h="681990">
                <a:moveTo>
                  <a:pt x="2748439" y="0"/>
                </a:moveTo>
                <a:lnTo>
                  <a:pt x="0" y="0"/>
                </a:lnTo>
                <a:lnTo>
                  <a:pt x="0" y="681612"/>
                </a:lnTo>
                <a:lnTo>
                  <a:pt x="2748439" y="681612"/>
                </a:lnTo>
                <a:lnTo>
                  <a:pt x="2748439" y="0"/>
                </a:lnTo>
                <a:close/>
              </a:path>
            </a:pathLst>
          </a:custGeom>
          <a:solidFill>
            <a:srgbClr val="E0DCD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 txBox="1"/>
          <p:nvPr/>
        </p:nvSpPr>
        <p:spPr>
          <a:xfrm>
            <a:off x="9442492" y="4794634"/>
            <a:ext cx="1518695" cy="375500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081">
              <a:lnSpc>
                <a:spcPct val="104900"/>
              </a:lnSpc>
              <a:spcBef>
                <a:spcPts val="9"/>
              </a:spcBef>
            </a:pPr>
            <a:r>
              <a:rPr sz="1182" b="1" spc="55" dirty="0">
                <a:solidFill>
                  <a:srgbClr val="002E5A"/>
                </a:solidFill>
                <a:latin typeface="Manier Bold"/>
                <a:cs typeface="Manier Bold"/>
              </a:rPr>
              <a:t>Grundlage</a:t>
            </a:r>
            <a:r>
              <a:rPr sz="1182" b="1" spc="136" dirty="0">
                <a:solidFill>
                  <a:srgbClr val="002E5A"/>
                </a:solidFill>
                <a:latin typeface="Manier Bold"/>
                <a:cs typeface="Manier Bold"/>
              </a:rPr>
              <a:t> </a:t>
            </a:r>
            <a:r>
              <a:rPr sz="1182" b="1" spc="42" dirty="0">
                <a:solidFill>
                  <a:srgbClr val="002E5A"/>
                </a:solidFill>
                <a:latin typeface="Manier Bold"/>
                <a:cs typeface="Manier Bold"/>
              </a:rPr>
              <a:t>unserer Wirksamkeit</a:t>
            </a:r>
            <a:endParaRPr sz="1182">
              <a:latin typeface="Manier Bold"/>
              <a:cs typeface="Manier 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4766" y="5115569"/>
            <a:ext cx="10757934" cy="1522545"/>
            <a:chOff x="1969552" y="8435952"/>
            <a:chExt cx="17740630" cy="2510790"/>
          </a:xfrm>
        </p:grpSpPr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83317" y="8435952"/>
              <a:ext cx="1823517" cy="18998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22885" y="9815810"/>
              <a:ext cx="887087" cy="11306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69552" y="10481356"/>
              <a:ext cx="16595725" cy="0"/>
            </a:xfrm>
            <a:custGeom>
              <a:avLst/>
              <a:gdLst/>
              <a:ahLst/>
              <a:cxnLst/>
              <a:rect l="l" t="t" r="r" b="b"/>
              <a:pathLst>
                <a:path w="16595725">
                  <a:moveTo>
                    <a:pt x="0" y="0"/>
                  </a:moveTo>
                  <a:lnTo>
                    <a:pt x="16595327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/>
          <p:nvPr/>
        </p:nvSpPr>
        <p:spPr>
          <a:xfrm>
            <a:off x="486118" y="6195199"/>
            <a:ext cx="552568" cy="308822"/>
          </a:xfrm>
          <a:custGeom>
            <a:avLst/>
            <a:gdLst/>
            <a:ahLst/>
            <a:cxnLst/>
            <a:rect l="l" t="t" r="r" b="b"/>
            <a:pathLst>
              <a:path w="911225" h="509270">
                <a:moveTo>
                  <a:pt x="251714" y="459346"/>
                </a:moveTo>
                <a:lnTo>
                  <a:pt x="216446" y="401434"/>
                </a:lnTo>
                <a:lnTo>
                  <a:pt x="187566" y="359079"/>
                </a:lnTo>
                <a:lnTo>
                  <a:pt x="158115" y="319697"/>
                </a:lnTo>
                <a:lnTo>
                  <a:pt x="128130" y="283362"/>
                </a:lnTo>
                <a:lnTo>
                  <a:pt x="97688" y="250164"/>
                </a:lnTo>
                <a:lnTo>
                  <a:pt x="61760" y="215557"/>
                </a:lnTo>
                <a:lnTo>
                  <a:pt x="24879" y="185039"/>
                </a:lnTo>
                <a:lnTo>
                  <a:pt x="24282" y="185242"/>
                </a:lnTo>
                <a:lnTo>
                  <a:pt x="0" y="228104"/>
                </a:lnTo>
                <a:lnTo>
                  <a:pt x="76" y="228498"/>
                </a:lnTo>
                <a:lnTo>
                  <a:pt x="15862" y="241388"/>
                </a:lnTo>
                <a:lnTo>
                  <a:pt x="31356" y="254977"/>
                </a:lnTo>
                <a:lnTo>
                  <a:pt x="62052" y="284721"/>
                </a:lnTo>
                <a:lnTo>
                  <a:pt x="90906" y="316204"/>
                </a:lnTo>
                <a:lnTo>
                  <a:pt x="119380" y="350748"/>
                </a:lnTo>
                <a:lnTo>
                  <a:pt x="147421" y="388251"/>
                </a:lnTo>
                <a:lnTo>
                  <a:pt x="174955" y="428650"/>
                </a:lnTo>
                <a:lnTo>
                  <a:pt x="201917" y="471855"/>
                </a:lnTo>
                <a:lnTo>
                  <a:pt x="222783" y="508698"/>
                </a:lnTo>
                <a:lnTo>
                  <a:pt x="223558" y="508850"/>
                </a:lnTo>
                <a:lnTo>
                  <a:pt x="223926" y="508469"/>
                </a:lnTo>
                <a:lnTo>
                  <a:pt x="251714" y="459346"/>
                </a:lnTo>
                <a:close/>
              </a:path>
              <a:path w="911225" h="509270">
                <a:moveTo>
                  <a:pt x="602742" y="259410"/>
                </a:moveTo>
                <a:lnTo>
                  <a:pt x="602615" y="258914"/>
                </a:lnTo>
                <a:lnTo>
                  <a:pt x="455891" y="0"/>
                </a:lnTo>
                <a:lnTo>
                  <a:pt x="455142" y="0"/>
                </a:lnTo>
                <a:lnTo>
                  <a:pt x="308292" y="259130"/>
                </a:lnTo>
                <a:lnTo>
                  <a:pt x="308419" y="259638"/>
                </a:lnTo>
                <a:lnTo>
                  <a:pt x="336384" y="308952"/>
                </a:lnTo>
                <a:lnTo>
                  <a:pt x="337134" y="308952"/>
                </a:lnTo>
                <a:lnTo>
                  <a:pt x="455523" y="100025"/>
                </a:lnTo>
                <a:lnTo>
                  <a:pt x="573786" y="308724"/>
                </a:lnTo>
                <a:lnTo>
                  <a:pt x="574548" y="308864"/>
                </a:lnTo>
                <a:lnTo>
                  <a:pt x="574929" y="308495"/>
                </a:lnTo>
                <a:lnTo>
                  <a:pt x="602742" y="259410"/>
                </a:lnTo>
                <a:close/>
              </a:path>
              <a:path w="911225" h="509270">
                <a:moveTo>
                  <a:pt x="760412" y="176542"/>
                </a:moveTo>
                <a:lnTo>
                  <a:pt x="760285" y="176047"/>
                </a:lnTo>
                <a:lnTo>
                  <a:pt x="732370" y="127101"/>
                </a:lnTo>
                <a:lnTo>
                  <a:pt x="731596" y="126961"/>
                </a:lnTo>
                <a:lnTo>
                  <a:pt x="731227" y="127330"/>
                </a:lnTo>
                <a:lnTo>
                  <a:pt x="571601" y="409028"/>
                </a:lnTo>
                <a:lnTo>
                  <a:pt x="455904" y="204851"/>
                </a:lnTo>
                <a:lnTo>
                  <a:pt x="455142" y="204851"/>
                </a:lnTo>
                <a:lnTo>
                  <a:pt x="339432" y="409028"/>
                </a:lnTo>
                <a:lnTo>
                  <a:pt x="179679" y="127101"/>
                </a:lnTo>
                <a:lnTo>
                  <a:pt x="178904" y="126961"/>
                </a:lnTo>
                <a:lnTo>
                  <a:pt x="178536" y="127330"/>
                </a:lnTo>
                <a:lnTo>
                  <a:pt x="150634" y="176263"/>
                </a:lnTo>
                <a:lnTo>
                  <a:pt x="150761" y="176758"/>
                </a:lnTo>
                <a:lnTo>
                  <a:pt x="339051" y="509066"/>
                </a:lnTo>
                <a:lnTo>
                  <a:pt x="339813" y="509066"/>
                </a:lnTo>
                <a:lnTo>
                  <a:pt x="455523" y="304876"/>
                </a:lnTo>
                <a:lnTo>
                  <a:pt x="571093" y="508825"/>
                </a:lnTo>
                <a:lnTo>
                  <a:pt x="571868" y="508977"/>
                </a:lnTo>
                <a:lnTo>
                  <a:pt x="572236" y="508596"/>
                </a:lnTo>
                <a:lnTo>
                  <a:pt x="760412" y="176542"/>
                </a:lnTo>
                <a:close/>
              </a:path>
              <a:path w="911225" h="509270">
                <a:moveTo>
                  <a:pt x="911123" y="228104"/>
                </a:moveTo>
                <a:lnTo>
                  <a:pt x="886663" y="185115"/>
                </a:lnTo>
                <a:lnTo>
                  <a:pt x="886040" y="185077"/>
                </a:lnTo>
                <a:lnTo>
                  <a:pt x="867587" y="199821"/>
                </a:lnTo>
                <a:lnTo>
                  <a:pt x="831303" y="232359"/>
                </a:lnTo>
                <a:lnTo>
                  <a:pt x="783005" y="283362"/>
                </a:lnTo>
                <a:lnTo>
                  <a:pt x="753021" y="319697"/>
                </a:lnTo>
                <a:lnTo>
                  <a:pt x="723557" y="359079"/>
                </a:lnTo>
                <a:lnTo>
                  <a:pt x="694677" y="401434"/>
                </a:lnTo>
                <a:lnTo>
                  <a:pt x="666457" y="446671"/>
                </a:lnTo>
                <a:lnTo>
                  <a:pt x="659422" y="459066"/>
                </a:lnTo>
                <a:lnTo>
                  <a:pt x="659549" y="459562"/>
                </a:lnTo>
                <a:lnTo>
                  <a:pt x="687336" y="508698"/>
                </a:lnTo>
                <a:lnTo>
                  <a:pt x="688098" y="508850"/>
                </a:lnTo>
                <a:lnTo>
                  <a:pt x="688479" y="508469"/>
                </a:lnTo>
                <a:lnTo>
                  <a:pt x="709206" y="471868"/>
                </a:lnTo>
                <a:lnTo>
                  <a:pt x="736180" y="428663"/>
                </a:lnTo>
                <a:lnTo>
                  <a:pt x="763701" y="388264"/>
                </a:lnTo>
                <a:lnTo>
                  <a:pt x="791743" y="350748"/>
                </a:lnTo>
                <a:lnTo>
                  <a:pt x="820216" y="316204"/>
                </a:lnTo>
                <a:lnTo>
                  <a:pt x="849083" y="284721"/>
                </a:lnTo>
                <a:lnTo>
                  <a:pt x="879767" y="254990"/>
                </a:lnTo>
                <a:lnTo>
                  <a:pt x="910767" y="228714"/>
                </a:lnTo>
                <a:lnTo>
                  <a:pt x="911047" y="228498"/>
                </a:lnTo>
                <a:lnTo>
                  <a:pt x="911123" y="228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 txBox="1"/>
          <p:nvPr/>
        </p:nvSpPr>
        <p:spPr>
          <a:xfrm>
            <a:off x="500690" y="267234"/>
            <a:ext cx="163074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1172520" algn="l"/>
              </a:tabLst>
            </a:pPr>
            <a:r>
              <a:rPr sz="1486" spc="94" dirty="0">
                <a:solidFill>
                  <a:srgbClr val="FFFFFF"/>
                </a:solidFill>
                <a:latin typeface="Neutraface 2 Text Book"/>
                <a:cs typeface="Neutraface 2 Text Book"/>
              </a:rPr>
              <a:t>STRATEGIE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97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2028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407519" y="238877"/>
            <a:ext cx="1343875" cy="237985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  <a:tabLst>
                <a:tab pos="290723" algn="l"/>
                <a:tab pos="448985" algn="l"/>
                <a:tab pos="724305" algn="l"/>
                <a:tab pos="882567" algn="l"/>
              </a:tabLst>
            </a:pPr>
            <a:r>
              <a:rPr sz="1486" b="0" spc="69" dirty="0">
                <a:latin typeface="Neutraface 2 Text Book"/>
                <a:cs typeface="Neutraface 2 Text Book"/>
              </a:rPr>
              <a:t>22</a:t>
            </a:r>
            <a:r>
              <a:rPr sz="1486" b="0" dirty="0">
                <a:latin typeface="Neutraface 2 Text Book"/>
                <a:cs typeface="Neutraface 2 Text Book"/>
              </a:rPr>
              <a:t>	</a:t>
            </a:r>
            <a:r>
              <a:rPr sz="1486" b="0" spc="-30" dirty="0">
                <a:latin typeface="Neutraface 2 Text Book"/>
                <a:cs typeface="Neutraface 2 Text Book"/>
              </a:rPr>
              <a:t>–</a:t>
            </a:r>
            <a:r>
              <a:rPr sz="1486" b="0" dirty="0">
                <a:latin typeface="Neutraface 2 Text Book"/>
                <a:cs typeface="Neutraface 2 Text Book"/>
              </a:rPr>
              <a:t>	</a:t>
            </a:r>
            <a:r>
              <a:rPr sz="1486" b="0" spc="67" dirty="0">
                <a:latin typeface="Neutraface 2 Text Book"/>
                <a:cs typeface="Neutraface 2 Text Book"/>
              </a:rPr>
              <a:t>10</a:t>
            </a:r>
            <a:r>
              <a:rPr sz="1486" b="0" dirty="0">
                <a:latin typeface="Neutraface 2 Text Book"/>
                <a:cs typeface="Neutraface 2 Text Book"/>
              </a:rPr>
              <a:t>	</a:t>
            </a:r>
            <a:r>
              <a:rPr sz="1486" b="0" spc="-30" dirty="0">
                <a:latin typeface="Neutraface 2 Text Book"/>
                <a:cs typeface="Neutraface 2 Text Book"/>
              </a:rPr>
              <a:t>–</a:t>
            </a:r>
            <a:r>
              <a:rPr sz="1486" b="0" dirty="0">
                <a:latin typeface="Neutraface 2 Text Book"/>
                <a:cs typeface="Neutraface 2 Text Book"/>
              </a:rPr>
              <a:t>	</a:t>
            </a:r>
            <a:r>
              <a:rPr sz="1486" b="0" spc="103" dirty="0">
                <a:latin typeface="Neutraface 2 Text Book"/>
                <a:cs typeface="Neutraface 2 Text Book"/>
              </a:rPr>
              <a:t>2024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77717" y="406371"/>
            <a:ext cx="7983929" cy="0"/>
          </a:xfrm>
          <a:custGeom>
            <a:avLst/>
            <a:gdLst/>
            <a:ahLst/>
            <a:cxnLst/>
            <a:rect l="l" t="t" r="r" b="b"/>
            <a:pathLst>
              <a:path w="13166090">
                <a:moveTo>
                  <a:pt x="0" y="0"/>
                </a:moveTo>
                <a:lnTo>
                  <a:pt x="13165536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691" y="2947108"/>
            <a:ext cx="2671963" cy="1157860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701">
              <a:spcBef>
                <a:spcPts val="79"/>
              </a:spcBef>
            </a:pPr>
            <a:r>
              <a:rPr lang="de-AT" sz="3729" b="1" dirty="0">
                <a:solidFill>
                  <a:srgbClr val="FFFFFF"/>
                </a:solidFill>
                <a:latin typeface="Manier Bold"/>
                <a:cs typeface="Manier Bold"/>
              </a:rPr>
              <a:t>Unsere Vision</a:t>
            </a:r>
            <a:endParaRPr sz="3729" dirty="0">
              <a:latin typeface="Manier Bold"/>
              <a:cs typeface="Manier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0405" y="1280652"/>
            <a:ext cx="5024175" cy="231545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316" marR="3081" indent="-385" algn="ctr">
              <a:lnSpc>
                <a:spcPct val="100499"/>
              </a:lnSpc>
              <a:spcBef>
                <a:spcPts val="58"/>
              </a:spcBef>
            </a:pPr>
            <a:endParaRPr lang="de-DE" sz="2486" b="1" dirty="0">
              <a:solidFill>
                <a:srgbClr val="FFFFFF"/>
              </a:solidFill>
              <a:latin typeface="Neutraface 2 Text Demi"/>
              <a:cs typeface="Neutraface 2 Text Demi"/>
            </a:endParaRPr>
          </a:p>
          <a:p>
            <a:pPr marL="7316" marR="3081" indent="-385" algn="ctr">
              <a:lnSpc>
                <a:spcPct val="100499"/>
              </a:lnSpc>
              <a:spcBef>
                <a:spcPts val="58"/>
              </a:spcBef>
            </a:pPr>
            <a:r>
              <a:rPr sz="248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Der</a:t>
            </a:r>
            <a:r>
              <a:rPr sz="2486" spc="-6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30" dirty="0">
                <a:solidFill>
                  <a:srgbClr val="FFFFFF"/>
                </a:solidFill>
                <a:latin typeface="Neutraface 2 Text Demi"/>
                <a:cs typeface="Neutraface 2 Text Demi"/>
              </a:rPr>
              <a:t>wirtschaftlich</a:t>
            </a:r>
            <a:r>
              <a:rPr sz="2486" spc="-6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erfolgreiche </a:t>
            </a:r>
            <a:r>
              <a:rPr sz="2486" spc="-3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Tourismus</a:t>
            </a:r>
            <a:r>
              <a:rPr sz="2486" spc="-88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am</a:t>
            </a:r>
            <a:r>
              <a:rPr sz="2486" spc="-82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Wilder</a:t>
            </a:r>
            <a:r>
              <a:rPr sz="2486" spc="-82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12" dirty="0">
                <a:solidFill>
                  <a:srgbClr val="FFFFFF"/>
                </a:solidFill>
                <a:latin typeface="Neutraface 2 Text Demi"/>
                <a:cs typeface="Neutraface 2 Text Demi"/>
              </a:rPr>
              <a:t>Kaiser</a:t>
            </a:r>
            <a:r>
              <a:rPr sz="2486" spc="-82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12" dirty="0">
                <a:solidFill>
                  <a:srgbClr val="FFFFFF"/>
                </a:solidFill>
                <a:latin typeface="Neutraface 2 Text Demi"/>
                <a:cs typeface="Neutraface 2 Text Demi"/>
              </a:rPr>
              <a:t>wird </a:t>
            </a:r>
            <a:r>
              <a:rPr sz="2486" spc="-18" dirty="0">
                <a:solidFill>
                  <a:srgbClr val="FFFFFF"/>
                </a:solidFill>
                <a:latin typeface="Neutraface 2 Text Demi"/>
                <a:cs typeface="Neutraface 2 Text Demi"/>
              </a:rPr>
              <a:t>zurecht</a:t>
            </a:r>
            <a:r>
              <a:rPr sz="2486" spc="-9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als</a:t>
            </a:r>
            <a:r>
              <a:rPr sz="2486" spc="-9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18" dirty="0">
                <a:solidFill>
                  <a:srgbClr val="FFFFFF"/>
                </a:solidFill>
                <a:latin typeface="Neutraface 2 Text Demi"/>
                <a:cs typeface="Neutraface 2 Text Demi"/>
              </a:rPr>
              <a:t>treibende</a:t>
            </a:r>
            <a:r>
              <a:rPr sz="2486" spc="-9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39" dirty="0">
                <a:solidFill>
                  <a:srgbClr val="FFFFFF"/>
                </a:solidFill>
                <a:latin typeface="Neutraface 2 Text Demi"/>
                <a:cs typeface="Neutraface 2 Text Demi"/>
              </a:rPr>
              <a:t>Kraft</a:t>
            </a:r>
            <a:r>
              <a:rPr sz="2486" spc="-9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einer </a:t>
            </a:r>
            <a:r>
              <a:rPr sz="2486" spc="-18" dirty="0">
                <a:solidFill>
                  <a:srgbClr val="FFFFFF"/>
                </a:solidFill>
                <a:latin typeface="Neutraface 2 Text Demi"/>
                <a:cs typeface="Neutraface 2 Text Demi"/>
              </a:rPr>
              <a:t>nachhaltig</a:t>
            </a:r>
            <a:r>
              <a:rPr sz="2486" spc="-109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hohen</a:t>
            </a:r>
            <a:r>
              <a:rPr sz="2486" spc="-10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12" dirty="0">
                <a:solidFill>
                  <a:srgbClr val="FFFFFF"/>
                </a:solidFill>
                <a:latin typeface="Neutraface 2 Text Demi"/>
                <a:cs typeface="Neutraface 2 Text Demi"/>
              </a:rPr>
              <a:t>Lebens-</a:t>
            </a:r>
            <a:r>
              <a:rPr sz="2486" spc="-10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15" dirty="0">
                <a:solidFill>
                  <a:srgbClr val="FFFFFF"/>
                </a:solidFill>
                <a:latin typeface="Neutraface 2 Text Demi"/>
                <a:cs typeface="Neutraface 2 Text Demi"/>
              </a:rPr>
              <a:t>und </a:t>
            </a:r>
            <a:r>
              <a:rPr sz="2486" spc="-27" dirty="0">
                <a:solidFill>
                  <a:srgbClr val="FFFFFF"/>
                </a:solidFill>
                <a:latin typeface="Neutraface 2 Text Demi"/>
                <a:cs typeface="Neutraface 2 Text Demi"/>
              </a:rPr>
              <a:t>Erlebnisqualität</a:t>
            </a:r>
            <a:r>
              <a:rPr sz="2486" spc="-52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spc="-15" dirty="0">
                <a:solidFill>
                  <a:srgbClr val="FFFFFF"/>
                </a:solidFill>
                <a:latin typeface="Neutraface 2 Text Demi"/>
                <a:cs typeface="Neutraface 2 Text Demi"/>
              </a:rPr>
              <a:t>wahrgenommen.</a:t>
            </a:r>
            <a:endParaRPr sz="2486" dirty="0">
              <a:latin typeface="Neutraface 2 Text Demi"/>
              <a:cs typeface="Neutraface 2 Text Dem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525" y="4038769"/>
            <a:ext cx="1208235" cy="11707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643" y="5952316"/>
            <a:ext cx="537930" cy="68564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94766" y="6355904"/>
            <a:ext cx="10063663" cy="0"/>
          </a:xfrm>
          <a:custGeom>
            <a:avLst/>
            <a:gdLst/>
            <a:ahLst/>
            <a:cxnLst/>
            <a:rect l="l" t="t" r="r" b="b"/>
            <a:pathLst>
              <a:path w="16595725">
                <a:moveTo>
                  <a:pt x="0" y="0"/>
                </a:moveTo>
                <a:lnTo>
                  <a:pt x="16595327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486118" y="6195199"/>
            <a:ext cx="552568" cy="308822"/>
          </a:xfrm>
          <a:custGeom>
            <a:avLst/>
            <a:gdLst/>
            <a:ahLst/>
            <a:cxnLst/>
            <a:rect l="l" t="t" r="r" b="b"/>
            <a:pathLst>
              <a:path w="911225" h="509270">
                <a:moveTo>
                  <a:pt x="251714" y="459346"/>
                </a:moveTo>
                <a:lnTo>
                  <a:pt x="216446" y="401434"/>
                </a:lnTo>
                <a:lnTo>
                  <a:pt x="187566" y="359079"/>
                </a:lnTo>
                <a:lnTo>
                  <a:pt x="158115" y="319697"/>
                </a:lnTo>
                <a:lnTo>
                  <a:pt x="128130" y="283362"/>
                </a:lnTo>
                <a:lnTo>
                  <a:pt x="97688" y="250164"/>
                </a:lnTo>
                <a:lnTo>
                  <a:pt x="61760" y="215557"/>
                </a:lnTo>
                <a:lnTo>
                  <a:pt x="24879" y="185039"/>
                </a:lnTo>
                <a:lnTo>
                  <a:pt x="24282" y="185242"/>
                </a:lnTo>
                <a:lnTo>
                  <a:pt x="0" y="228104"/>
                </a:lnTo>
                <a:lnTo>
                  <a:pt x="76" y="228498"/>
                </a:lnTo>
                <a:lnTo>
                  <a:pt x="15862" y="241388"/>
                </a:lnTo>
                <a:lnTo>
                  <a:pt x="31356" y="254977"/>
                </a:lnTo>
                <a:lnTo>
                  <a:pt x="62052" y="284721"/>
                </a:lnTo>
                <a:lnTo>
                  <a:pt x="90906" y="316204"/>
                </a:lnTo>
                <a:lnTo>
                  <a:pt x="119380" y="350748"/>
                </a:lnTo>
                <a:lnTo>
                  <a:pt x="147421" y="388251"/>
                </a:lnTo>
                <a:lnTo>
                  <a:pt x="174955" y="428650"/>
                </a:lnTo>
                <a:lnTo>
                  <a:pt x="201917" y="471855"/>
                </a:lnTo>
                <a:lnTo>
                  <a:pt x="222783" y="508698"/>
                </a:lnTo>
                <a:lnTo>
                  <a:pt x="223558" y="508850"/>
                </a:lnTo>
                <a:lnTo>
                  <a:pt x="223926" y="508469"/>
                </a:lnTo>
                <a:lnTo>
                  <a:pt x="251714" y="459346"/>
                </a:lnTo>
                <a:close/>
              </a:path>
              <a:path w="911225" h="509270">
                <a:moveTo>
                  <a:pt x="602742" y="259410"/>
                </a:moveTo>
                <a:lnTo>
                  <a:pt x="602615" y="258914"/>
                </a:lnTo>
                <a:lnTo>
                  <a:pt x="455891" y="0"/>
                </a:lnTo>
                <a:lnTo>
                  <a:pt x="455142" y="0"/>
                </a:lnTo>
                <a:lnTo>
                  <a:pt x="308292" y="259130"/>
                </a:lnTo>
                <a:lnTo>
                  <a:pt x="308419" y="259638"/>
                </a:lnTo>
                <a:lnTo>
                  <a:pt x="336384" y="308952"/>
                </a:lnTo>
                <a:lnTo>
                  <a:pt x="337134" y="308952"/>
                </a:lnTo>
                <a:lnTo>
                  <a:pt x="455523" y="100025"/>
                </a:lnTo>
                <a:lnTo>
                  <a:pt x="573786" y="308724"/>
                </a:lnTo>
                <a:lnTo>
                  <a:pt x="574548" y="308864"/>
                </a:lnTo>
                <a:lnTo>
                  <a:pt x="574929" y="308495"/>
                </a:lnTo>
                <a:lnTo>
                  <a:pt x="602742" y="259410"/>
                </a:lnTo>
                <a:close/>
              </a:path>
              <a:path w="911225" h="509270">
                <a:moveTo>
                  <a:pt x="760412" y="176542"/>
                </a:moveTo>
                <a:lnTo>
                  <a:pt x="760285" y="176047"/>
                </a:lnTo>
                <a:lnTo>
                  <a:pt x="732370" y="127101"/>
                </a:lnTo>
                <a:lnTo>
                  <a:pt x="731596" y="126961"/>
                </a:lnTo>
                <a:lnTo>
                  <a:pt x="731227" y="127330"/>
                </a:lnTo>
                <a:lnTo>
                  <a:pt x="571601" y="409028"/>
                </a:lnTo>
                <a:lnTo>
                  <a:pt x="455904" y="204851"/>
                </a:lnTo>
                <a:lnTo>
                  <a:pt x="455142" y="204851"/>
                </a:lnTo>
                <a:lnTo>
                  <a:pt x="339432" y="409028"/>
                </a:lnTo>
                <a:lnTo>
                  <a:pt x="179679" y="127101"/>
                </a:lnTo>
                <a:lnTo>
                  <a:pt x="178904" y="126961"/>
                </a:lnTo>
                <a:lnTo>
                  <a:pt x="178536" y="127330"/>
                </a:lnTo>
                <a:lnTo>
                  <a:pt x="150634" y="176263"/>
                </a:lnTo>
                <a:lnTo>
                  <a:pt x="150761" y="176758"/>
                </a:lnTo>
                <a:lnTo>
                  <a:pt x="339051" y="509066"/>
                </a:lnTo>
                <a:lnTo>
                  <a:pt x="339813" y="509066"/>
                </a:lnTo>
                <a:lnTo>
                  <a:pt x="455523" y="304876"/>
                </a:lnTo>
                <a:lnTo>
                  <a:pt x="571093" y="508825"/>
                </a:lnTo>
                <a:lnTo>
                  <a:pt x="571868" y="508977"/>
                </a:lnTo>
                <a:lnTo>
                  <a:pt x="572236" y="508596"/>
                </a:lnTo>
                <a:lnTo>
                  <a:pt x="760412" y="176542"/>
                </a:lnTo>
                <a:close/>
              </a:path>
              <a:path w="911225" h="509270">
                <a:moveTo>
                  <a:pt x="911123" y="228104"/>
                </a:moveTo>
                <a:lnTo>
                  <a:pt x="886663" y="185115"/>
                </a:lnTo>
                <a:lnTo>
                  <a:pt x="886040" y="185077"/>
                </a:lnTo>
                <a:lnTo>
                  <a:pt x="867587" y="199821"/>
                </a:lnTo>
                <a:lnTo>
                  <a:pt x="831303" y="232359"/>
                </a:lnTo>
                <a:lnTo>
                  <a:pt x="783005" y="283362"/>
                </a:lnTo>
                <a:lnTo>
                  <a:pt x="753021" y="319697"/>
                </a:lnTo>
                <a:lnTo>
                  <a:pt x="723557" y="359079"/>
                </a:lnTo>
                <a:lnTo>
                  <a:pt x="694677" y="401434"/>
                </a:lnTo>
                <a:lnTo>
                  <a:pt x="666457" y="446671"/>
                </a:lnTo>
                <a:lnTo>
                  <a:pt x="659422" y="459066"/>
                </a:lnTo>
                <a:lnTo>
                  <a:pt x="659549" y="459562"/>
                </a:lnTo>
                <a:lnTo>
                  <a:pt x="687336" y="508698"/>
                </a:lnTo>
                <a:lnTo>
                  <a:pt x="688098" y="508850"/>
                </a:lnTo>
                <a:lnTo>
                  <a:pt x="688479" y="508469"/>
                </a:lnTo>
                <a:lnTo>
                  <a:pt x="709206" y="471868"/>
                </a:lnTo>
                <a:lnTo>
                  <a:pt x="736180" y="428663"/>
                </a:lnTo>
                <a:lnTo>
                  <a:pt x="763701" y="388264"/>
                </a:lnTo>
                <a:lnTo>
                  <a:pt x="791743" y="350748"/>
                </a:lnTo>
                <a:lnTo>
                  <a:pt x="820216" y="316204"/>
                </a:lnTo>
                <a:lnTo>
                  <a:pt x="849083" y="284721"/>
                </a:lnTo>
                <a:lnTo>
                  <a:pt x="879767" y="254990"/>
                </a:lnTo>
                <a:lnTo>
                  <a:pt x="910767" y="228714"/>
                </a:lnTo>
                <a:lnTo>
                  <a:pt x="911047" y="228498"/>
                </a:lnTo>
                <a:lnTo>
                  <a:pt x="911123" y="228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 txBox="1"/>
          <p:nvPr/>
        </p:nvSpPr>
        <p:spPr>
          <a:xfrm>
            <a:off x="500690" y="267234"/>
            <a:ext cx="163074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1172520" algn="l"/>
              </a:tabLst>
            </a:pPr>
            <a:r>
              <a:rPr sz="1486" spc="94" dirty="0">
                <a:solidFill>
                  <a:srgbClr val="FFFFFF"/>
                </a:solidFill>
                <a:latin typeface="Neutraface 2 Text Book"/>
                <a:cs typeface="Neutraface 2 Text Book"/>
              </a:rPr>
              <a:t>STRATEGIE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97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2028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07519" y="235804"/>
            <a:ext cx="13438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290723" algn="l"/>
                <a:tab pos="448985" algn="l"/>
                <a:tab pos="724305" algn="l"/>
                <a:tab pos="882567" algn="l"/>
              </a:tabLst>
            </a:pPr>
            <a:r>
              <a:rPr sz="1486" spc="69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22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FFFFFF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67" dirty="0">
                <a:solidFill>
                  <a:srgbClr val="FFFFFF"/>
                </a:solidFill>
                <a:latin typeface="Neutraface 2 Text Book"/>
                <a:cs typeface="Neutraface 2 Text Book"/>
              </a:rPr>
              <a:t>10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FFFFFF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103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2024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77717" y="406371"/>
            <a:ext cx="7983929" cy="0"/>
          </a:xfrm>
          <a:custGeom>
            <a:avLst/>
            <a:gdLst/>
            <a:ahLst/>
            <a:cxnLst/>
            <a:rect l="l" t="t" r="r" b="b"/>
            <a:pathLst>
              <a:path w="13166090">
                <a:moveTo>
                  <a:pt x="0" y="0"/>
                </a:moveTo>
                <a:lnTo>
                  <a:pt x="13165536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2803CC-3F91-85AA-B302-51AB2B7C81C7}"/>
              </a:ext>
            </a:extLst>
          </p:cNvPr>
          <p:cNvSpPr txBox="1"/>
          <p:nvPr/>
        </p:nvSpPr>
        <p:spPr>
          <a:xfrm>
            <a:off x="3830934" y="4203867"/>
            <a:ext cx="6094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16" marR="3081" indent="-385" algn="ctr">
              <a:lnSpc>
                <a:spcPct val="100499"/>
              </a:lnSpc>
              <a:spcBef>
                <a:spcPts val="58"/>
              </a:spcBef>
            </a:pPr>
            <a:r>
              <a:rPr lang="de-DE" sz="3200" b="1" dirty="0">
                <a:solidFill>
                  <a:srgbClr val="FFFFFF"/>
                </a:solidFill>
                <a:latin typeface="Neutraface 2 Text Demi"/>
                <a:cs typeface="Neutraface 2 Text Demi"/>
              </a:rPr>
              <a:t>Nachhaltige Lebensqualität durch erfolgreichen Tourismus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482D7A-705C-4B1C-9270-25BEEAD1E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7938" y="2406316"/>
            <a:ext cx="6084888" cy="3461251"/>
          </a:xfrm>
        </p:spPr>
        <p:txBody>
          <a:bodyPr/>
          <a:lstStyle/>
          <a:p>
            <a:pPr marL="514800" indent="-5148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1 Tourismusverband (TVB)</a:t>
            </a:r>
          </a:p>
          <a:p>
            <a:pPr marL="514800" indent="-5148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Ein Tal mit 15 km Länge</a:t>
            </a:r>
          </a:p>
          <a:p>
            <a:pPr marL="514800" indent="-5148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4 Gemeinden/ Orte</a:t>
            </a:r>
          </a:p>
          <a:p>
            <a:pPr marL="514800" indent="-5148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10.000 Einwohner </a:t>
            </a:r>
          </a:p>
          <a:p>
            <a:pPr marL="514800" indent="-5148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13.500 Gästebetten </a:t>
            </a:r>
          </a:p>
          <a:p>
            <a:pPr marL="514800" indent="-5148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2,0 </a:t>
            </a:r>
            <a:r>
              <a:rPr lang="de-DE" sz="2000" dirty="0" err="1"/>
              <a:t>Mio</a:t>
            </a:r>
            <a:r>
              <a:rPr lang="de-DE" sz="2000" dirty="0"/>
              <a:t> Üb (55% So / 45% </a:t>
            </a:r>
            <a:r>
              <a:rPr lang="de-DE" sz="2000" dirty="0" err="1"/>
              <a:t>Wi</a:t>
            </a:r>
            <a:r>
              <a:rPr lang="de-DE" sz="1600" dirty="0"/>
              <a:t>)</a:t>
            </a:r>
          </a:p>
          <a:p>
            <a:pPr marL="514800" indent="-5148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2,5 </a:t>
            </a:r>
            <a:r>
              <a:rPr lang="de-DE" sz="2000" dirty="0" err="1"/>
              <a:t>Mio</a:t>
            </a:r>
            <a:r>
              <a:rPr lang="de-DE" sz="2000" dirty="0"/>
              <a:t> Skier Days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Vertikaler Textplatzhalter 6">
            <a:extLst>
              <a:ext uri="{FF2B5EF4-FFF2-40B4-BE49-F238E27FC236}">
                <a16:creationId xmlns:a16="http://schemas.microsoft.com/office/drawing/2014/main" id="{63B50CC4-3232-4B54-89CB-DA29A3CF889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7880C0D-7E36-43E9-A084-482C6AA34D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Lebens- und Erholungsraum </a:t>
            </a:r>
          </a:p>
          <a:p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Wilder Kaiser </a:t>
            </a:r>
            <a:endParaRPr lang="de-DE" sz="2800" dirty="0">
              <a:solidFill>
                <a:srgbClr val="01325A"/>
              </a:solidFill>
              <a:latin typeface="+mj-lt"/>
              <a:cs typeface="Neutraface 2 Text Bold Italic"/>
            </a:endParaRPr>
          </a:p>
          <a:p>
            <a:endParaRPr lang="de-AT" dirty="0">
              <a:latin typeface="+mj-lt"/>
            </a:endParaRPr>
          </a:p>
        </p:txBody>
      </p:sp>
      <p:pic>
        <p:nvPicPr>
          <p:cNvPr id="4" name="Bildplatzhalter 4"/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platzhalter 4"/>
          <p:cNvPicPr>
            <a:picLocks noGrp="1" noChangeAspect="1"/>
          </p:cNvPicPr>
          <p:nvPr>
            <p:ph type="pic" sz="quarter" idx="3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7EBF0A-1477-4BFC-906C-DDCE33929A6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16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7220" y="2495373"/>
            <a:ext cx="319219" cy="241435"/>
          </a:xfrm>
          <a:custGeom>
            <a:avLst/>
            <a:gdLst/>
            <a:ahLst/>
            <a:cxnLst/>
            <a:rect l="l" t="t" r="r" b="b"/>
            <a:pathLst>
              <a:path w="526415" h="398145">
                <a:moveTo>
                  <a:pt x="124184" y="0"/>
                </a:moveTo>
                <a:lnTo>
                  <a:pt x="113022" y="0"/>
                </a:lnTo>
                <a:lnTo>
                  <a:pt x="2795" y="106049"/>
                </a:lnTo>
                <a:lnTo>
                  <a:pt x="2795" y="117211"/>
                </a:lnTo>
                <a:lnTo>
                  <a:pt x="41862" y="152089"/>
                </a:lnTo>
                <a:lnTo>
                  <a:pt x="72494" y="181912"/>
                </a:lnTo>
                <a:lnTo>
                  <a:pt x="92269" y="206504"/>
                </a:lnTo>
                <a:lnTo>
                  <a:pt x="102887" y="229002"/>
                </a:lnTo>
                <a:lnTo>
                  <a:pt x="106049" y="252547"/>
                </a:lnTo>
                <a:lnTo>
                  <a:pt x="101644" y="280803"/>
                </a:lnTo>
                <a:lnTo>
                  <a:pt x="85465" y="310105"/>
                </a:lnTo>
                <a:lnTo>
                  <a:pt x="53066" y="342023"/>
                </a:lnTo>
                <a:lnTo>
                  <a:pt x="0" y="378124"/>
                </a:lnTo>
                <a:lnTo>
                  <a:pt x="11161" y="397663"/>
                </a:lnTo>
                <a:lnTo>
                  <a:pt x="64258" y="374156"/>
                </a:lnTo>
                <a:lnTo>
                  <a:pt x="112667" y="347844"/>
                </a:lnTo>
                <a:lnTo>
                  <a:pt x="155120" y="318653"/>
                </a:lnTo>
                <a:lnTo>
                  <a:pt x="190348" y="286509"/>
                </a:lnTo>
                <a:lnTo>
                  <a:pt x="217082" y="251339"/>
                </a:lnTo>
                <a:lnTo>
                  <a:pt x="234053" y="213070"/>
                </a:lnTo>
                <a:lnTo>
                  <a:pt x="239992" y="171628"/>
                </a:lnTo>
                <a:lnTo>
                  <a:pt x="235850" y="135912"/>
                </a:lnTo>
                <a:lnTo>
                  <a:pt x="223597" y="103601"/>
                </a:lnTo>
                <a:lnTo>
                  <a:pt x="203496" y="73909"/>
                </a:lnTo>
                <a:lnTo>
                  <a:pt x="175806" y="46050"/>
                </a:lnTo>
                <a:lnTo>
                  <a:pt x="124184" y="0"/>
                </a:lnTo>
                <a:close/>
              </a:path>
              <a:path w="526415" h="398145">
                <a:moveTo>
                  <a:pt x="411610" y="0"/>
                </a:moveTo>
                <a:lnTo>
                  <a:pt x="399055" y="0"/>
                </a:lnTo>
                <a:lnTo>
                  <a:pt x="288828" y="106049"/>
                </a:lnTo>
                <a:lnTo>
                  <a:pt x="288828" y="117211"/>
                </a:lnTo>
                <a:lnTo>
                  <a:pt x="329288" y="152089"/>
                </a:lnTo>
                <a:lnTo>
                  <a:pt x="359920" y="181912"/>
                </a:lnTo>
                <a:lnTo>
                  <a:pt x="379695" y="206504"/>
                </a:lnTo>
                <a:lnTo>
                  <a:pt x="390313" y="229002"/>
                </a:lnTo>
                <a:lnTo>
                  <a:pt x="393474" y="252547"/>
                </a:lnTo>
                <a:lnTo>
                  <a:pt x="389048" y="280803"/>
                </a:lnTo>
                <a:lnTo>
                  <a:pt x="372717" y="310105"/>
                </a:lnTo>
                <a:lnTo>
                  <a:pt x="339905" y="342023"/>
                </a:lnTo>
                <a:lnTo>
                  <a:pt x="286033" y="378124"/>
                </a:lnTo>
                <a:lnTo>
                  <a:pt x="298598" y="397663"/>
                </a:lnTo>
                <a:lnTo>
                  <a:pt x="351175" y="374156"/>
                </a:lnTo>
                <a:lnTo>
                  <a:pt x="399212" y="347844"/>
                </a:lnTo>
                <a:lnTo>
                  <a:pt x="441415" y="318653"/>
                </a:lnTo>
                <a:lnTo>
                  <a:pt x="476492" y="286509"/>
                </a:lnTo>
                <a:lnTo>
                  <a:pt x="503148" y="251339"/>
                </a:lnTo>
                <a:lnTo>
                  <a:pt x="520090" y="213070"/>
                </a:lnTo>
                <a:lnTo>
                  <a:pt x="526025" y="171628"/>
                </a:lnTo>
                <a:lnTo>
                  <a:pt x="521905" y="135912"/>
                </a:lnTo>
                <a:lnTo>
                  <a:pt x="509806" y="103601"/>
                </a:lnTo>
                <a:lnTo>
                  <a:pt x="490121" y="73909"/>
                </a:lnTo>
                <a:lnTo>
                  <a:pt x="463242" y="46050"/>
                </a:lnTo>
                <a:lnTo>
                  <a:pt x="411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7357222" y="4192439"/>
            <a:ext cx="319989" cy="242206"/>
          </a:xfrm>
          <a:custGeom>
            <a:avLst/>
            <a:gdLst/>
            <a:ahLst/>
            <a:cxnLst/>
            <a:rect l="l" t="t" r="r" b="b"/>
            <a:pathLst>
              <a:path w="527684" h="399415">
                <a:moveTo>
                  <a:pt x="227427" y="0"/>
                </a:moveTo>
                <a:lnTo>
                  <a:pt x="174850" y="23948"/>
                </a:lnTo>
                <a:lnTo>
                  <a:pt x="126813" y="50460"/>
                </a:lnTo>
                <a:lnTo>
                  <a:pt x="84610" y="79704"/>
                </a:lnTo>
                <a:lnTo>
                  <a:pt x="49533" y="111853"/>
                </a:lnTo>
                <a:lnTo>
                  <a:pt x="22877" y="147078"/>
                </a:lnTo>
                <a:lnTo>
                  <a:pt x="5934" y="185549"/>
                </a:lnTo>
                <a:lnTo>
                  <a:pt x="0" y="227438"/>
                </a:lnTo>
                <a:lnTo>
                  <a:pt x="4120" y="262342"/>
                </a:lnTo>
                <a:lnTo>
                  <a:pt x="16219" y="294237"/>
                </a:lnTo>
                <a:lnTo>
                  <a:pt x="35904" y="323775"/>
                </a:lnTo>
                <a:lnTo>
                  <a:pt x="62783" y="351612"/>
                </a:lnTo>
                <a:lnTo>
                  <a:pt x="115807" y="399055"/>
                </a:lnTo>
                <a:lnTo>
                  <a:pt x="126969" y="399055"/>
                </a:lnTo>
                <a:lnTo>
                  <a:pt x="237196" y="291614"/>
                </a:lnTo>
                <a:lnTo>
                  <a:pt x="237196" y="280452"/>
                </a:lnTo>
                <a:lnTo>
                  <a:pt x="198130" y="245573"/>
                </a:lnTo>
                <a:lnTo>
                  <a:pt x="166910" y="215750"/>
                </a:lnTo>
                <a:lnTo>
                  <a:pt x="147201" y="191159"/>
                </a:lnTo>
                <a:lnTo>
                  <a:pt x="136909" y="168660"/>
                </a:lnTo>
                <a:lnTo>
                  <a:pt x="133943" y="145116"/>
                </a:lnTo>
                <a:lnTo>
                  <a:pt x="138152" y="116859"/>
                </a:lnTo>
                <a:lnTo>
                  <a:pt x="154004" y="87557"/>
                </a:lnTo>
                <a:lnTo>
                  <a:pt x="186338" y="55639"/>
                </a:lnTo>
                <a:lnTo>
                  <a:pt x="239992" y="19538"/>
                </a:lnTo>
                <a:lnTo>
                  <a:pt x="227427" y="0"/>
                </a:lnTo>
                <a:close/>
              </a:path>
              <a:path w="527684" h="399415">
                <a:moveTo>
                  <a:pt x="514863" y="0"/>
                </a:moveTo>
                <a:lnTo>
                  <a:pt x="462286" y="23948"/>
                </a:lnTo>
                <a:lnTo>
                  <a:pt x="414247" y="50460"/>
                </a:lnTo>
                <a:lnTo>
                  <a:pt x="372042" y="79704"/>
                </a:lnTo>
                <a:lnTo>
                  <a:pt x="336963" y="111853"/>
                </a:lnTo>
                <a:lnTo>
                  <a:pt x="310305" y="147078"/>
                </a:lnTo>
                <a:lnTo>
                  <a:pt x="293361" y="185549"/>
                </a:lnTo>
                <a:lnTo>
                  <a:pt x="287425" y="227438"/>
                </a:lnTo>
                <a:lnTo>
                  <a:pt x="291546" y="262342"/>
                </a:lnTo>
                <a:lnTo>
                  <a:pt x="303646" y="294237"/>
                </a:lnTo>
                <a:lnTo>
                  <a:pt x="323334" y="323775"/>
                </a:lnTo>
                <a:lnTo>
                  <a:pt x="350219" y="351612"/>
                </a:lnTo>
                <a:lnTo>
                  <a:pt x="401841" y="399055"/>
                </a:lnTo>
                <a:lnTo>
                  <a:pt x="414395" y="399055"/>
                </a:lnTo>
                <a:lnTo>
                  <a:pt x="524622" y="291614"/>
                </a:lnTo>
                <a:lnTo>
                  <a:pt x="524622" y="280452"/>
                </a:lnTo>
                <a:lnTo>
                  <a:pt x="484163" y="245573"/>
                </a:lnTo>
                <a:lnTo>
                  <a:pt x="453531" y="215750"/>
                </a:lnTo>
                <a:lnTo>
                  <a:pt x="433756" y="191159"/>
                </a:lnTo>
                <a:lnTo>
                  <a:pt x="423138" y="168660"/>
                </a:lnTo>
                <a:lnTo>
                  <a:pt x="419976" y="145116"/>
                </a:lnTo>
                <a:lnTo>
                  <a:pt x="424403" y="116859"/>
                </a:lnTo>
                <a:lnTo>
                  <a:pt x="440733" y="87557"/>
                </a:lnTo>
                <a:lnTo>
                  <a:pt x="473546" y="55639"/>
                </a:lnTo>
                <a:lnTo>
                  <a:pt x="527418" y="19538"/>
                </a:lnTo>
                <a:lnTo>
                  <a:pt x="514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485753" y="2882141"/>
            <a:ext cx="4059351" cy="11550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316" marR="3081" indent="2695" algn="ctr">
              <a:lnSpc>
                <a:spcPct val="100499"/>
              </a:lnSpc>
              <a:spcBef>
                <a:spcPts val="58"/>
              </a:spcBef>
            </a:pPr>
            <a:r>
              <a:rPr sz="2486" b="1" dirty="0">
                <a:solidFill>
                  <a:srgbClr val="FFFFFF"/>
                </a:solidFill>
                <a:latin typeface="Neutraface 2 Text Demi"/>
                <a:cs typeface="Neutraface 2 Text Demi"/>
              </a:rPr>
              <a:t>Wir</a:t>
            </a:r>
            <a:r>
              <a:rPr sz="2486" b="1" spc="-79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dirty="0">
                <a:solidFill>
                  <a:srgbClr val="FFFFFF"/>
                </a:solidFill>
                <a:latin typeface="Neutraface 2 Text Demi"/>
                <a:cs typeface="Neutraface 2 Text Demi"/>
              </a:rPr>
              <a:t>sind</a:t>
            </a:r>
            <a:r>
              <a:rPr sz="2486" b="1" spc="-79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spc="-2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begeisterte</a:t>
            </a:r>
            <a:r>
              <a:rPr sz="2486" b="1" spc="-7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spc="-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Gestalter </a:t>
            </a:r>
            <a:r>
              <a:rPr sz="2486" b="1" dirty="0">
                <a:solidFill>
                  <a:srgbClr val="FFFFFF"/>
                </a:solidFill>
                <a:latin typeface="Neutraface 2 Text Demi"/>
                <a:cs typeface="Neutraface 2 Text Demi"/>
              </a:rPr>
              <a:t>und</a:t>
            </a:r>
            <a:r>
              <a:rPr sz="2486" b="1" spc="-67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spc="-33" dirty="0">
                <a:solidFill>
                  <a:srgbClr val="FFFFFF"/>
                </a:solidFill>
                <a:latin typeface="Neutraface 2 Text Demi"/>
                <a:cs typeface="Neutraface 2 Text Demi"/>
              </a:rPr>
              <a:t>Botschafter</a:t>
            </a:r>
            <a:r>
              <a:rPr sz="2486" b="1" spc="-67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dirty="0">
                <a:solidFill>
                  <a:srgbClr val="FFFFFF"/>
                </a:solidFill>
                <a:latin typeface="Neutraface 2 Text Demi"/>
                <a:cs typeface="Neutraface 2 Text Demi"/>
              </a:rPr>
              <a:t>des</a:t>
            </a:r>
            <a:r>
              <a:rPr sz="2486" b="1" spc="-64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spc="-33" dirty="0">
                <a:solidFill>
                  <a:srgbClr val="FFFFFF"/>
                </a:solidFill>
                <a:latin typeface="Neutraface 2 Text Demi"/>
                <a:cs typeface="Neutraface 2 Text Demi"/>
              </a:rPr>
              <a:t>Tourismus </a:t>
            </a:r>
            <a:r>
              <a:rPr sz="2486" b="1" dirty="0">
                <a:solidFill>
                  <a:srgbClr val="FFFFFF"/>
                </a:solidFill>
                <a:latin typeface="Neutraface 2 Text Demi"/>
                <a:cs typeface="Neutraface 2 Text Demi"/>
              </a:rPr>
              <a:t>am</a:t>
            </a:r>
            <a:r>
              <a:rPr sz="2486" b="1" spc="-69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spc="-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Wilden</a:t>
            </a:r>
            <a:r>
              <a:rPr sz="2486" b="1" spc="-69" dirty="0">
                <a:solidFill>
                  <a:srgbClr val="FFFFFF"/>
                </a:solidFill>
                <a:latin typeface="Neutraface 2 Text Demi"/>
                <a:cs typeface="Neutraface 2 Text Demi"/>
              </a:rPr>
              <a:t> </a:t>
            </a:r>
            <a:r>
              <a:rPr sz="2486" b="1" spc="-6" dirty="0">
                <a:solidFill>
                  <a:srgbClr val="FFFFFF"/>
                </a:solidFill>
                <a:latin typeface="Neutraface 2 Text Demi"/>
                <a:cs typeface="Neutraface 2 Text Demi"/>
              </a:rPr>
              <a:t>Kaiser.</a:t>
            </a:r>
            <a:endParaRPr sz="2486" dirty="0">
              <a:latin typeface="Neutraface 2 Text Demi"/>
              <a:cs typeface="Neutraface 2 Text Dem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690" y="2947139"/>
            <a:ext cx="4985063" cy="1155138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marR="3081">
              <a:lnSpc>
                <a:spcPct val="100499"/>
              </a:lnSpc>
              <a:spcBef>
                <a:spcPts val="58"/>
              </a:spcBef>
            </a:pPr>
            <a:r>
              <a:rPr lang="de-AT" spc="-67"/>
              <a:t>Mission</a:t>
            </a:r>
            <a:br>
              <a:rPr lang="de-AT" spc="-67" dirty="0"/>
            </a:br>
            <a:r>
              <a:rPr spc="69" dirty="0"/>
              <a:t>T</a:t>
            </a:r>
            <a:r>
              <a:rPr lang="de-AT" spc="69" dirty="0" err="1"/>
              <a:t>ourismusverband</a:t>
            </a:r>
            <a:endParaRPr spc="69" dirty="0"/>
          </a:p>
        </p:txBody>
      </p: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452" y="4290209"/>
            <a:ext cx="1083258" cy="10286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643" y="5952316"/>
            <a:ext cx="537930" cy="6856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94766" y="6355904"/>
            <a:ext cx="10063663" cy="0"/>
          </a:xfrm>
          <a:custGeom>
            <a:avLst/>
            <a:gdLst/>
            <a:ahLst/>
            <a:cxnLst/>
            <a:rect l="l" t="t" r="r" b="b"/>
            <a:pathLst>
              <a:path w="16595725">
                <a:moveTo>
                  <a:pt x="0" y="0"/>
                </a:moveTo>
                <a:lnTo>
                  <a:pt x="16595327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486118" y="6195199"/>
            <a:ext cx="552568" cy="308822"/>
          </a:xfrm>
          <a:custGeom>
            <a:avLst/>
            <a:gdLst/>
            <a:ahLst/>
            <a:cxnLst/>
            <a:rect l="l" t="t" r="r" b="b"/>
            <a:pathLst>
              <a:path w="911225" h="509270">
                <a:moveTo>
                  <a:pt x="251714" y="459346"/>
                </a:moveTo>
                <a:lnTo>
                  <a:pt x="216446" y="401434"/>
                </a:lnTo>
                <a:lnTo>
                  <a:pt x="187566" y="359079"/>
                </a:lnTo>
                <a:lnTo>
                  <a:pt x="158115" y="319697"/>
                </a:lnTo>
                <a:lnTo>
                  <a:pt x="128130" y="283362"/>
                </a:lnTo>
                <a:lnTo>
                  <a:pt x="97688" y="250164"/>
                </a:lnTo>
                <a:lnTo>
                  <a:pt x="61760" y="215557"/>
                </a:lnTo>
                <a:lnTo>
                  <a:pt x="24879" y="185039"/>
                </a:lnTo>
                <a:lnTo>
                  <a:pt x="24282" y="185242"/>
                </a:lnTo>
                <a:lnTo>
                  <a:pt x="0" y="228104"/>
                </a:lnTo>
                <a:lnTo>
                  <a:pt x="76" y="228498"/>
                </a:lnTo>
                <a:lnTo>
                  <a:pt x="15862" y="241388"/>
                </a:lnTo>
                <a:lnTo>
                  <a:pt x="31356" y="254977"/>
                </a:lnTo>
                <a:lnTo>
                  <a:pt x="62052" y="284721"/>
                </a:lnTo>
                <a:lnTo>
                  <a:pt x="90906" y="316204"/>
                </a:lnTo>
                <a:lnTo>
                  <a:pt x="119380" y="350748"/>
                </a:lnTo>
                <a:lnTo>
                  <a:pt x="147421" y="388251"/>
                </a:lnTo>
                <a:lnTo>
                  <a:pt x="174955" y="428650"/>
                </a:lnTo>
                <a:lnTo>
                  <a:pt x="201917" y="471855"/>
                </a:lnTo>
                <a:lnTo>
                  <a:pt x="222783" y="508698"/>
                </a:lnTo>
                <a:lnTo>
                  <a:pt x="223558" y="508850"/>
                </a:lnTo>
                <a:lnTo>
                  <a:pt x="223926" y="508469"/>
                </a:lnTo>
                <a:lnTo>
                  <a:pt x="251714" y="459346"/>
                </a:lnTo>
                <a:close/>
              </a:path>
              <a:path w="911225" h="509270">
                <a:moveTo>
                  <a:pt x="602742" y="259410"/>
                </a:moveTo>
                <a:lnTo>
                  <a:pt x="602615" y="258914"/>
                </a:lnTo>
                <a:lnTo>
                  <a:pt x="455891" y="0"/>
                </a:lnTo>
                <a:lnTo>
                  <a:pt x="455142" y="0"/>
                </a:lnTo>
                <a:lnTo>
                  <a:pt x="308292" y="259130"/>
                </a:lnTo>
                <a:lnTo>
                  <a:pt x="308419" y="259638"/>
                </a:lnTo>
                <a:lnTo>
                  <a:pt x="336384" y="308952"/>
                </a:lnTo>
                <a:lnTo>
                  <a:pt x="337134" y="308952"/>
                </a:lnTo>
                <a:lnTo>
                  <a:pt x="455523" y="100025"/>
                </a:lnTo>
                <a:lnTo>
                  <a:pt x="573786" y="308724"/>
                </a:lnTo>
                <a:lnTo>
                  <a:pt x="574548" y="308864"/>
                </a:lnTo>
                <a:lnTo>
                  <a:pt x="574929" y="308495"/>
                </a:lnTo>
                <a:lnTo>
                  <a:pt x="602742" y="259410"/>
                </a:lnTo>
                <a:close/>
              </a:path>
              <a:path w="911225" h="509270">
                <a:moveTo>
                  <a:pt x="760412" y="176542"/>
                </a:moveTo>
                <a:lnTo>
                  <a:pt x="760285" y="176047"/>
                </a:lnTo>
                <a:lnTo>
                  <a:pt x="732370" y="127101"/>
                </a:lnTo>
                <a:lnTo>
                  <a:pt x="731596" y="126961"/>
                </a:lnTo>
                <a:lnTo>
                  <a:pt x="731227" y="127330"/>
                </a:lnTo>
                <a:lnTo>
                  <a:pt x="571601" y="409028"/>
                </a:lnTo>
                <a:lnTo>
                  <a:pt x="455904" y="204851"/>
                </a:lnTo>
                <a:lnTo>
                  <a:pt x="455142" y="204851"/>
                </a:lnTo>
                <a:lnTo>
                  <a:pt x="339432" y="409028"/>
                </a:lnTo>
                <a:lnTo>
                  <a:pt x="179679" y="127101"/>
                </a:lnTo>
                <a:lnTo>
                  <a:pt x="178904" y="126961"/>
                </a:lnTo>
                <a:lnTo>
                  <a:pt x="178536" y="127330"/>
                </a:lnTo>
                <a:lnTo>
                  <a:pt x="150634" y="176263"/>
                </a:lnTo>
                <a:lnTo>
                  <a:pt x="150761" y="176758"/>
                </a:lnTo>
                <a:lnTo>
                  <a:pt x="339051" y="509066"/>
                </a:lnTo>
                <a:lnTo>
                  <a:pt x="339813" y="509066"/>
                </a:lnTo>
                <a:lnTo>
                  <a:pt x="455523" y="304876"/>
                </a:lnTo>
                <a:lnTo>
                  <a:pt x="571093" y="508825"/>
                </a:lnTo>
                <a:lnTo>
                  <a:pt x="571868" y="508977"/>
                </a:lnTo>
                <a:lnTo>
                  <a:pt x="572236" y="508596"/>
                </a:lnTo>
                <a:lnTo>
                  <a:pt x="760412" y="176542"/>
                </a:lnTo>
                <a:close/>
              </a:path>
              <a:path w="911225" h="509270">
                <a:moveTo>
                  <a:pt x="911123" y="228104"/>
                </a:moveTo>
                <a:lnTo>
                  <a:pt x="886663" y="185115"/>
                </a:lnTo>
                <a:lnTo>
                  <a:pt x="886040" y="185077"/>
                </a:lnTo>
                <a:lnTo>
                  <a:pt x="867587" y="199821"/>
                </a:lnTo>
                <a:lnTo>
                  <a:pt x="831303" y="232359"/>
                </a:lnTo>
                <a:lnTo>
                  <a:pt x="783005" y="283362"/>
                </a:lnTo>
                <a:lnTo>
                  <a:pt x="753021" y="319697"/>
                </a:lnTo>
                <a:lnTo>
                  <a:pt x="723557" y="359079"/>
                </a:lnTo>
                <a:lnTo>
                  <a:pt x="694677" y="401434"/>
                </a:lnTo>
                <a:lnTo>
                  <a:pt x="666457" y="446671"/>
                </a:lnTo>
                <a:lnTo>
                  <a:pt x="659422" y="459066"/>
                </a:lnTo>
                <a:lnTo>
                  <a:pt x="659549" y="459562"/>
                </a:lnTo>
                <a:lnTo>
                  <a:pt x="687336" y="508698"/>
                </a:lnTo>
                <a:lnTo>
                  <a:pt x="688098" y="508850"/>
                </a:lnTo>
                <a:lnTo>
                  <a:pt x="688479" y="508469"/>
                </a:lnTo>
                <a:lnTo>
                  <a:pt x="709206" y="471868"/>
                </a:lnTo>
                <a:lnTo>
                  <a:pt x="736180" y="428663"/>
                </a:lnTo>
                <a:lnTo>
                  <a:pt x="763701" y="388264"/>
                </a:lnTo>
                <a:lnTo>
                  <a:pt x="791743" y="350748"/>
                </a:lnTo>
                <a:lnTo>
                  <a:pt x="820216" y="316204"/>
                </a:lnTo>
                <a:lnTo>
                  <a:pt x="849083" y="284721"/>
                </a:lnTo>
                <a:lnTo>
                  <a:pt x="879767" y="254990"/>
                </a:lnTo>
                <a:lnTo>
                  <a:pt x="910767" y="228714"/>
                </a:lnTo>
                <a:lnTo>
                  <a:pt x="911047" y="228498"/>
                </a:lnTo>
                <a:lnTo>
                  <a:pt x="911123" y="228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500690" y="267234"/>
            <a:ext cx="163074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1172520" algn="l"/>
              </a:tabLst>
            </a:pPr>
            <a:r>
              <a:rPr sz="1486" spc="94" dirty="0">
                <a:solidFill>
                  <a:srgbClr val="FFFFFF"/>
                </a:solidFill>
                <a:latin typeface="Neutraface 2 Text Book"/>
                <a:cs typeface="Neutraface 2 Text Book"/>
              </a:rPr>
              <a:t>STRATEGIE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97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2028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07519" y="235804"/>
            <a:ext cx="13438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290723" algn="l"/>
                <a:tab pos="448985" algn="l"/>
                <a:tab pos="724305" algn="l"/>
                <a:tab pos="882567" algn="l"/>
              </a:tabLst>
            </a:pPr>
            <a:r>
              <a:rPr sz="1486" spc="69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22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FFFFFF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67" dirty="0">
                <a:solidFill>
                  <a:srgbClr val="FFFFFF"/>
                </a:solidFill>
                <a:latin typeface="Neutraface 2 Text Book"/>
                <a:cs typeface="Neutraface 2 Text Book"/>
              </a:rPr>
              <a:t>10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FFFFFF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103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2024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77717" y="406371"/>
            <a:ext cx="7983929" cy="0"/>
          </a:xfrm>
          <a:custGeom>
            <a:avLst/>
            <a:gdLst/>
            <a:ahLst/>
            <a:cxnLst/>
            <a:rect l="l" t="t" r="r" b="b"/>
            <a:pathLst>
              <a:path w="13166090">
                <a:moveTo>
                  <a:pt x="0" y="0"/>
                </a:moveTo>
                <a:lnTo>
                  <a:pt x="13165536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" y="0"/>
            <a:ext cx="12191144" cy="68575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782" y="4743670"/>
            <a:ext cx="2455172" cy="80394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algn="just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01325A"/>
                </a:solidFill>
                <a:latin typeface="Neutraface 2 Text Bold"/>
                <a:cs typeface="Neutraface 2 Text Bold"/>
              </a:rPr>
              <a:t>Verhalten</a:t>
            </a:r>
            <a:r>
              <a:rPr sz="1728" b="1" spc="-55" dirty="0">
                <a:solidFill>
                  <a:srgbClr val="01325A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von</a:t>
            </a:r>
            <a:r>
              <a:rPr sz="1728" b="1" spc="-64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Gästen</a:t>
            </a:r>
            <a:r>
              <a:rPr sz="1728" b="1" spc="-64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und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Einheimischen</a:t>
            </a:r>
            <a:r>
              <a:rPr sz="1728" b="1" spc="-73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gegenüber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Mensch</a:t>
            </a:r>
            <a:r>
              <a:rPr sz="1728" b="1" spc="-9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9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>
                <a:solidFill>
                  <a:srgbClr val="01325A"/>
                </a:solidFill>
                <a:latin typeface="Neutraface 2 Text Demi"/>
                <a:cs typeface="Neutraface 2 Text Demi"/>
              </a:rPr>
              <a:t>Natur</a:t>
            </a:r>
            <a:endParaRPr sz="1728" dirty="0">
              <a:latin typeface="Neutraface 2 Text Demi"/>
              <a:cs typeface="Neutraface 2 Text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921" y="4743670"/>
            <a:ext cx="2224902" cy="53541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spc="-12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umweltfreundlicher</a:t>
            </a:r>
            <a:r>
              <a:rPr sz="1728" b="1" spc="3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und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attraktiver</a:t>
            </a:r>
            <a:endParaRPr sz="1728" dirty="0">
              <a:latin typeface="Neutraface 2 Text Demi"/>
              <a:cs typeface="Neutraface 2 Text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0"/>
            <a:ext cx="12191144" cy="27938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0133" y="4210308"/>
            <a:ext cx="7755586" cy="276405"/>
          </a:xfrm>
          <a:prstGeom prst="rect">
            <a:avLst/>
          </a:prstGeom>
        </p:spPr>
        <p:txBody>
          <a:bodyPr vert="horz" wrap="square" lIns="0" tIns="10397" rIns="0" bIns="0" rtlCol="0" anchor="t">
            <a:spAutoFit/>
          </a:bodyPr>
          <a:lstStyle/>
          <a:p>
            <a:pPr marL="7701">
              <a:spcBef>
                <a:spcPts val="82"/>
              </a:spcBef>
              <a:tabLst>
                <a:tab pos="3001189" algn="l"/>
                <a:tab pos="5876077" algn="l"/>
              </a:tabLst>
            </a:pPr>
            <a:r>
              <a:rPr lang="de-DE"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Wir</a:t>
            </a:r>
            <a:r>
              <a:rPr sz="1728" b="1" spc="-27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 err="1">
                <a:solidFill>
                  <a:srgbClr val="01325A"/>
                </a:solidFill>
                <a:latin typeface="Neutraface 2 Text Demi"/>
                <a:cs typeface="Neutraface 2 Text Demi"/>
              </a:rPr>
              <a:t>fordern</a:t>
            </a:r>
            <a:r>
              <a:rPr sz="1728" b="1" spc="-27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24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>
                <a:solidFill>
                  <a:srgbClr val="01325A"/>
                </a:solidFill>
                <a:latin typeface="Neutraface 2 Text Demi"/>
                <a:cs typeface="Neutraface 2 Text Demi"/>
              </a:rPr>
              <a:t>för-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33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gestalten</a:t>
            </a:r>
            <a:r>
              <a:rPr sz="1728" b="1" spc="-30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unsere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24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setzen</a:t>
            </a:r>
            <a:r>
              <a:rPr sz="1728" b="1" spc="-24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Maßnah-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626" y="4096016"/>
            <a:ext cx="8329716" cy="738001"/>
          </a:xfrm>
          <a:prstGeom prst="rect">
            <a:avLst/>
          </a:prstGeom>
        </p:spPr>
        <p:txBody>
          <a:bodyPr vert="horz" wrap="square" lIns="0" tIns="10012" rIns="0" bIns="0" rtlCol="0" anchor="t">
            <a:spAutoFit/>
          </a:bodyPr>
          <a:lstStyle/>
          <a:p>
            <a:pPr marL="7701">
              <a:spcBef>
                <a:spcPts val="79"/>
              </a:spcBef>
              <a:tabLst>
                <a:tab pos="2875658" algn="l"/>
                <a:tab pos="5738609" algn="l"/>
              </a:tabLst>
            </a:pPr>
            <a:r>
              <a:rPr lang="de-DE" sz="4730" b="1" dirty="0">
                <a:solidFill>
                  <a:srgbClr val="416583"/>
                </a:solidFill>
                <a:latin typeface="Manier Bold"/>
                <a:cs typeface="Manier Bold"/>
              </a:rPr>
              <a:t>1</a:t>
            </a:r>
            <a:r>
              <a:rPr sz="4730" b="1" spc="-452" dirty="0">
                <a:solidFill>
                  <a:srgbClr val="416583"/>
                </a:solidFill>
                <a:latin typeface="Manier Bold"/>
                <a:cs typeface="Manier Bold"/>
              </a:rPr>
              <a:t> </a:t>
            </a:r>
            <a:r>
              <a:rPr lang="de-DE" sz="1728" b="1" dirty="0" err="1">
                <a:solidFill>
                  <a:srgbClr val="01325A"/>
                </a:solidFill>
                <a:latin typeface="Neutraface 2 Text Demi"/>
                <a:cs typeface="Manier Bold"/>
              </a:rPr>
              <a:t>dern</a:t>
            </a:r>
            <a:r>
              <a:rPr sz="1728" b="1" spc="-9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 err="1">
                <a:solidFill>
                  <a:srgbClr val="01325A"/>
                </a:solidFill>
                <a:latin typeface="Neutraface 2 Text Bold"/>
                <a:cs typeface="Neutraface 2 Text Bold"/>
              </a:rPr>
              <a:t>respektvolles</a:t>
            </a:r>
            <a:r>
              <a:rPr sz="1728" b="1" dirty="0">
                <a:solidFill>
                  <a:srgbClr val="01325A"/>
                </a:solidFill>
                <a:latin typeface="Neutraface 2 Text Bold"/>
                <a:cs typeface="Neutraface 2 Text Bold"/>
              </a:rPr>
              <a:t>	</a:t>
            </a:r>
            <a:r>
              <a:rPr sz="4730" b="1" dirty="0">
                <a:solidFill>
                  <a:srgbClr val="416583"/>
                </a:solidFill>
                <a:latin typeface="Manier Bold"/>
                <a:cs typeface="Manier Bold"/>
              </a:rPr>
              <a:t>2</a:t>
            </a:r>
            <a:r>
              <a:rPr sz="4730" b="1" spc="-452" dirty="0">
                <a:solidFill>
                  <a:srgbClr val="416583"/>
                </a:solidFill>
                <a:latin typeface="Manier Bold"/>
                <a:cs typeface="Manier Bold"/>
              </a:rPr>
              <a:t> </a:t>
            </a:r>
            <a:r>
              <a:rPr sz="1728" b="1" dirty="0" err="1">
                <a:solidFill>
                  <a:srgbClr val="01325A"/>
                </a:solidFill>
                <a:latin typeface="Neutraface 2 Text Bold"/>
                <a:cs typeface="Neutraface 2 Text Bold"/>
              </a:rPr>
              <a:t>Mobilität</a:t>
            </a:r>
            <a:r>
              <a:rPr sz="1728" b="1" spc="-12" dirty="0">
                <a:solidFill>
                  <a:srgbClr val="01325A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 err="1">
                <a:solidFill>
                  <a:srgbClr val="01325A"/>
                </a:solidFill>
                <a:latin typeface="Neutraface 2 Text Bold"/>
                <a:cs typeface="Neutraface 2 Text Bold"/>
              </a:rPr>
              <a:t>vor</a:t>
            </a:r>
            <a:r>
              <a:rPr sz="1728" b="1" spc="-3" dirty="0">
                <a:solidFill>
                  <a:srgbClr val="01325A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5" dirty="0">
                <a:solidFill>
                  <a:srgbClr val="01325A"/>
                </a:solidFill>
                <a:latin typeface="Neutraface 2 Text Bold"/>
                <a:cs typeface="Neutraface 2 Text Bold"/>
              </a:rPr>
              <a:t>Ort</a:t>
            </a:r>
            <a:r>
              <a:rPr sz="1728" b="1" dirty="0">
                <a:solidFill>
                  <a:srgbClr val="01325A"/>
                </a:solidFill>
                <a:latin typeface="Neutraface 2 Text Bold"/>
                <a:cs typeface="Neutraface 2 Text Bold"/>
              </a:rPr>
              <a:t>	</a:t>
            </a:r>
            <a:r>
              <a:rPr sz="4730" b="1" dirty="0">
                <a:solidFill>
                  <a:srgbClr val="416583"/>
                </a:solidFill>
                <a:latin typeface="Manier Bold"/>
                <a:cs typeface="Manier Bold"/>
              </a:rPr>
              <a:t>3</a:t>
            </a:r>
            <a:r>
              <a:rPr sz="4730" b="1" spc="-452" dirty="0">
                <a:solidFill>
                  <a:srgbClr val="416583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men</a:t>
            </a:r>
            <a:r>
              <a:rPr sz="1728" b="1" spc="-30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für</a:t>
            </a:r>
            <a:r>
              <a:rPr sz="1728" b="1" spc="-15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einen</a:t>
            </a:r>
            <a:r>
              <a:rPr sz="1728" b="1" spc="-15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geringe-</a:t>
            </a:r>
            <a:endParaRPr sz="1728" dirty="0">
              <a:latin typeface="Neutraface 2 Text Demi"/>
              <a:cs typeface="Neutraface 2 Text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1634" y="4743670"/>
            <a:ext cx="2564530" cy="53541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23104" marR="18483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ren</a:t>
            </a:r>
            <a:r>
              <a:rPr sz="1728" b="1" spc="12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01325A"/>
                </a:solidFill>
                <a:latin typeface="Neutraface 2 Text Bold"/>
                <a:cs typeface="Neutraface 2 Text Bold"/>
              </a:rPr>
              <a:t>CO</a:t>
            </a:r>
            <a:r>
              <a:rPr sz="1501" b="1" baseline="-31986" dirty="0">
                <a:solidFill>
                  <a:srgbClr val="01325A"/>
                </a:solidFill>
                <a:latin typeface="Neutraface 2 Text Bold"/>
                <a:cs typeface="Neutraface 2 Text Bold"/>
              </a:rPr>
              <a:t>2</a:t>
            </a:r>
            <a:r>
              <a:rPr sz="1728" b="1" dirty="0">
                <a:solidFill>
                  <a:srgbClr val="01325A"/>
                </a:solidFill>
                <a:latin typeface="Neutraface 2 Text Bold"/>
                <a:cs typeface="Neutraface 2 Text Bold"/>
              </a:rPr>
              <a:t>-Fußabdruck</a:t>
            </a:r>
            <a:r>
              <a:rPr sz="1728" b="1" spc="27" dirty="0">
                <a:solidFill>
                  <a:srgbClr val="01325A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unse- </a:t>
            </a:r>
            <a:r>
              <a:rPr sz="1728" b="1" dirty="0">
                <a:solidFill>
                  <a:srgbClr val="01325A"/>
                </a:solidFill>
                <a:latin typeface="Neutraface 2 Text Demi"/>
                <a:cs typeface="Neutraface 2 Text Demi"/>
              </a:rPr>
              <a:t>rer</a:t>
            </a:r>
            <a:r>
              <a:rPr sz="1728" b="1" spc="-30" dirty="0">
                <a:solidFill>
                  <a:srgbClr val="01325A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01325A"/>
                </a:solidFill>
                <a:latin typeface="Neutraface 2 Text Demi"/>
                <a:cs typeface="Neutraface 2 Text Demi"/>
              </a:rPr>
              <a:t>Urlaubsgäste*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8627" y="2825829"/>
            <a:ext cx="9379403" cy="738001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7095" baseline="-3561" dirty="0">
                <a:solidFill>
                  <a:srgbClr val="416583"/>
                </a:solidFill>
              </a:rPr>
              <a:t>1</a:t>
            </a:r>
            <a:r>
              <a:rPr sz="7095" spc="668" baseline="-3561" dirty="0">
                <a:solidFill>
                  <a:srgbClr val="416583"/>
                </a:solidFill>
              </a:rPr>
              <a:t> </a:t>
            </a:r>
            <a:r>
              <a:rPr lang="de-DE" sz="3699" spc="-88" dirty="0">
                <a:solidFill>
                  <a:srgbClr val="01325A"/>
                </a:solidFill>
              </a:rPr>
              <a:t>Ökologischer Wirkungsbereich</a:t>
            </a:r>
            <a:endParaRPr sz="3699" dirty="0"/>
          </a:p>
        </p:txBody>
      </p:sp>
      <p:sp>
        <p:nvSpPr>
          <p:cNvPr id="10" name="object 10"/>
          <p:cNvSpPr txBox="1"/>
          <p:nvPr/>
        </p:nvSpPr>
        <p:spPr>
          <a:xfrm>
            <a:off x="500690" y="5908187"/>
            <a:ext cx="8888831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1" dirty="0">
                <a:latin typeface="Neutraface 2 Text Book"/>
                <a:cs typeface="Neutraface 2 Text Book"/>
              </a:rPr>
              <a:t>*im</a:t>
            </a:r>
            <a:r>
              <a:rPr sz="1001" spc="-24" dirty="0">
                <a:latin typeface="Neutraface 2 Text Book"/>
                <a:cs typeface="Neutraface 2 Text Book"/>
              </a:rPr>
              <a:t> </a:t>
            </a:r>
            <a:r>
              <a:rPr sz="1001" spc="-15" dirty="0">
                <a:latin typeface="Neutraface 2 Text Book"/>
                <a:cs typeface="Neutraface 2 Text Book"/>
              </a:rPr>
              <a:t>Vgl.</a:t>
            </a:r>
            <a:r>
              <a:rPr sz="1001" spc="-21" dirty="0">
                <a:latin typeface="Neutraface 2 Text Book"/>
                <a:cs typeface="Neutraface 2 Text Book"/>
              </a:rPr>
              <a:t> </a:t>
            </a:r>
            <a:r>
              <a:rPr sz="1001" dirty="0" err="1">
                <a:latin typeface="Neutraface 2 Text Book"/>
                <a:cs typeface="Neutraface 2 Text Book"/>
              </a:rPr>
              <a:t>zum</a:t>
            </a:r>
            <a:r>
              <a:rPr sz="1001" spc="-24" dirty="0">
                <a:latin typeface="Neutraface 2 Text Book"/>
                <a:cs typeface="Neutraface 2 Text Book"/>
              </a:rPr>
              <a:t> </a:t>
            </a:r>
            <a:r>
              <a:rPr sz="1001" spc="-6" dirty="0">
                <a:latin typeface="Neutraface 2 Text Book"/>
                <a:cs typeface="Neutraface 2 Text Book"/>
              </a:rPr>
              <a:t>Benchmark</a:t>
            </a:r>
            <a:endParaRPr sz="1001" dirty="0">
              <a:latin typeface="Neutraface 2 Text Book"/>
              <a:cs typeface="Neutraface 2 Text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391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01325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3381565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41658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6254739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8098A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4" name="object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158" y="4640051"/>
            <a:ext cx="1222921" cy="125117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00690" y="267234"/>
            <a:ext cx="163074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1172520" algn="l"/>
              </a:tabLst>
            </a:pPr>
            <a:r>
              <a:rPr sz="1486" spc="94" dirty="0">
                <a:solidFill>
                  <a:srgbClr val="01325A"/>
                </a:solidFill>
                <a:latin typeface="Neutraface 2 Text Book"/>
                <a:cs typeface="Neutraface 2 Text Book"/>
              </a:rPr>
              <a:t>STRATEGIE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97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2028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07519" y="235804"/>
            <a:ext cx="13438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290723" algn="l"/>
                <a:tab pos="448985" algn="l"/>
                <a:tab pos="724305" algn="l"/>
                <a:tab pos="882567" algn="l"/>
              </a:tabLst>
            </a:pPr>
            <a:r>
              <a:rPr sz="1486" spc="69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22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01325A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67" dirty="0">
                <a:solidFill>
                  <a:srgbClr val="01325A"/>
                </a:solidFill>
                <a:latin typeface="Neutraface 2 Text Book"/>
                <a:cs typeface="Neutraface 2 Text Book"/>
              </a:rPr>
              <a:t>10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01325A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103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2024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7717" y="406371"/>
            <a:ext cx="7983929" cy="0"/>
          </a:xfrm>
          <a:custGeom>
            <a:avLst/>
            <a:gdLst/>
            <a:ahLst/>
            <a:cxnLst/>
            <a:rect l="l" t="t" r="r" b="b"/>
            <a:pathLst>
              <a:path w="13166090">
                <a:moveTo>
                  <a:pt x="0" y="0"/>
                </a:moveTo>
                <a:lnTo>
                  <a:pt x="13165536" y="0"/>
                </a:lnTo>
              </a:path>
            </a:pathLst>
          </a:custGeom>
          <a:ln w="20941">
            <a:solidFill>
              <a:srgbClr val="01325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194766" y="6355904"/>
            <a:ext cx="10063663" cy="0"/>
          </a:xfrm>
          <a:custGeom>
            <a:avLst/>
            <a:gdLst/>
            <a:ahLst/>
            <a:cxnLst/>
            <a:rect l="l" t="t" r="r" b="b"/>
            <a:pathLst>
              <a:path w="16595725">
                <a:moveTo>
                  <a:pt x="0" y="0"/>
                </a:moveTo>
                <a:lnTo>
                  <a:pt x="16595327" y="0"/>
                </a:lnTo>
              </a:path>
            </a:pathLst>
          </a:custGeom>
          <a:ln w="10470">
            <a:solidFill>
              <a:srgbClr val="01325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486118" y="6195199"/>
            <a:ext cx="552568" cy="308822"/>
          </a:xfrm>
          <a:custGeom>
            <a:avLst/>
            <a:gdLst/>
            <a:ahLst/>
            <a:cxnLst/>
            <a:rect l="l" t="t" r="r" b="b"/>
            <a:pathLst>
              <a:path w="911225" h="509270">
                <a:moveTo>
                  <a:pt x="251714" y="459346"/>
                </a:moveTo>
                <a:lnTo>
                  <a:pt x="216446" y="401434"/>
                </a:lnTo>
                <a:lnTo>
                  <a:pt x="187566" y="359079"/>
                </a:lnTo>
                <a:lnTo>
                  <a:pt x="158115" y="319697"/>
                </a:lnTo>
                <a:lnTo>
                  <a:pt x="128130" y="283362"/>
                </a:lnTo>
                <a:lnTo>
                  <a:pt x="97688" y="250164"/>
                </a:lnTo>
                <a:lnTo>
                  <a:pt x="61760" y="215557"/>
                </a:lnTo>
                <a:lnTo>
                  <a:pt x="24879" y="185039"/>
                </a:lnTo>
                <a:lnTo>
                  <a:pt x="24282" y="185242"/>
                </a:lnTo>
                <a:lnTo>
                  <a:pt x="0" y="228104"/>
                </a:lnTo>
                <a:lnTo>
                  <a:pt x="76" y="228498"/>
                </a:lnTo>
                <a:lnTo>
                  <a:pt x="15862" y="241388"/>
                </a:lnTo>
                <a:lnTo>
                  <a:pt x="31356" y="254977"/>
                </a:lnTo>
                <a:lnTo>
                  <a:pt x="62052" y="284721"/>
                </a:lnTo>
                <a:lnTo>
                  <a:pt x="90906" y="316204"/>
                </a:lnTo>
                <a:lnTo>
                  <a:pt x="119380" y="350748"/>
                </a:lnTo>
                <a:lnTo>
                  <a:pt x="147421" y="388251"/>
                </a:lnTo>
                <a:lnTo>
                  <a:pt x="174955" y="428650"/>
                </a:lnTo>
                <a:lnTo>
                  <a:pt x="201917" y="471855"/>
                </a:lnTo>
                <a:lnTo>
                  <a:pt x="222783" y="508698"/>
                </a:lnTo>
                <a:lnTo>
                  <a:pt x="223558" y="508850"/>
                </a:lnTo>
                <a:lnTo>
                  <a:pt x="223926" y="508469"/>
                </a:lnTo>
                <a:lnTo>
                  <a:pt x="251714" y="459346"/>
                </a:lnTo>
                <a:close/>
              </a:path>
              <a:path w="911225" h="509270">
                <a:moveTo>
                  <a:pt x="602742" y="259410"/>
                </a:moveTo>
                <a:lnTo>
                  <a:pt x="602615" y="258914"/>
                </a:lnTo>
                <a:lnTo>
                  <a:pt x="455891" y="0"/>
                </a:lnTo>
                <a:lnTo>
                  <a:pt x="455142" y="0"/>
                </a:lnTo>
                <a:lnTo>
                  <a:pt x="308292" y="259130"/>
                </a:lnTo>
                <a:lnTo>
                  <a:pt x="308419" y="259638"/>
                </a:lnTo>
                <a:lnTo>
                  <a:pt x="336384" y="308952"/>
                </a:lnTo>
                <a:lnTo>
                  <a:pt x="337134" y="308952"/>
                </a:lnTo>
                <a:lnTo>
                  <a:pt x="455523" y="100025"/>
                </a:lnTo>
                <a:lnTo>
                  <a:pt x="573786" y="308724"/>
                </a:lnTo>
                <a:lnTo>
                  <a:pt x="574548" y="308864"/>
                </a:lnTo>
                <a:lnTo>
                  <a:pt x="574929" y="308495"/>
                </a:lnTo>
                <a:lnTo>
                  <a:pt x="602742" y="259410"/>
                </a:lnTo>
                <a:close/>
              </a:path>
              <a:path w="911225" h="509270">
                <a:moveTo>
                  <a:pt x="760412" y="176542"/>
                </a:moveTo>
                <a:lnTo>
                  <a:pt x="760285" y="176047"/>
                </a:lnTo>
                <a:lnTo>
                  <a:pt x="732370" y="127101"/>
                </a:lnTo>
                <a:lnTo>
                  <a:pt x="731596" y="126961"/>
                </a:lnTo>
                <a:lnTo>
                  <a:pt x="731227" y="127330"/>
                </a:lnTo>
                <a:lnTo>
                  <a:pt x="571601" y="409028"/>
                </a:lnTo>
                <a:lnTo>
                  <a:pt x="455904" y="204851"/>
                </a:lnTo>
                <a:lnTo>
                  <a:pt x="455142" y="204851"/>
                </a:lnTo>
                <a:lnTo>
                  <a:pt x="339432" y="409028"/>
                </a:lnTo>
                <a:lnTo>
                  <a:pt x="179679" y="127101"/>
                </a:lnTo>
                <a:lnTo>
                  <a:pt x="178904" y="126961"/>
                </a:lnTo>
                <a:lnTo>
                  <a:pt x="178536" y="127330"/>
                </a:lnTo>
                <a:lnTo>
                  <a:pt x="150634" y="176263"/>
                </a:lnTo>
                <a:lnTo>
                  <a:pt x="150761" y="176758"/>
                </a:lnTo>
                <a:lnTo>
                  <a:pt x="339051" y="509066"/>
                </a:lnTo>
                <a:lnTo>
                  <a:pt x="339813" y="509066"/>
                </a:lnTo>
                <a:lnTo>
                  <a:pt x="455523" y="304876"/>
                </a:lnTo>
                <a:lnTo>
                  <a:pt x="571093" y="508825"/>
                </a:lnTo>
                <a:lnTo>
                  <a:pt x="571868" y="508977"/>
                </a:lnTo>
                <a:lnTo>
                  <a:pt x="572236" y="508596"/>
                </a:lnTo>
                <a:lnTo>
                  <a:pt x="760412" y="176542"/>
                </a:lnTo>
                <a:close/>
              </a:path>
              <a:path w="911225" h="509270">
                <a:moveTo>
                  <a:pt x="911123" y="228104"/>
                </a:moveTo>
                <a:lnTo>
                  <a:pt x="886663" y="185115"/>
                </a:lnTo>
                <a:lnTo>
                  <a:pt x="886040" y="185077"/>
                </a:lnTo>
                <a:lnTo>
                  <a:pt x="867587" y="199821"/>
                </a:lnTo>
                <a:lnTo>
                  <a:pt x="831303" y="232359"/>
                </a:lnTo>
                <a:lnTo>
                  <a:pt x="783005" y="283362"/>
                </a:lnTo>
                <a:lnTo>
                  <a:pt x="753021" y="319697"/>
                </a:lnTo>
                <a:lnTo>
                  <a:pt x="723557" y="359079"/>
                </a:lnTo>
                <a:lnTo>
                  <a:pt x="694677" y="401434"/>
                </a:lnTo>
                <a:lnTo>
                  <a:pt x="666457" y="446671"/>
                </a:lnTo>
                <a:lnTo>
                  <a:pt x="659422" y="459066"/>
                </a:lnTo>
                <a:lnTo>
                  <a:pt x="659549" y="459562"/>
                </a:lnTo>
                <a:lnTo>
                  <a:pt x="687336" y="508698"/>
                </a:lnTo>
                <a:lnTo>
                  <a:pt x="688098" y="508850"/>
                </a:lnTo>
                <a:lnTo>
                  <a:pt x="688479" y="508469"/>
                </a:lnTo>
                <a:lnTo>
                  <a:pt x="709206" y="471868"/>
                </a:lnTo>
                <a:lnTo>
                  <a:pt x="736180" y="428663"/>
                </a:lnTo>
                <a:lnTo>
                  <a:pt x="763701" y="388264"/>
                </a:lnTo>
                <a:lnTo>
                  <a:pt x="791743" y="350748"/>
                </a:lnTo>
                <a:lnTo>
                  <a:pt x="820216" y="316204"/>
                </a:lnTo>
                <a:lnTo>
                  <a:pt x="849083" y="284721"/>
                </a:lnTo>
                <a:lnTo>
                  <a:pt x="879767" y="254990"/>
                </a:lnTo>
                <a:lnTo>
                  <a:pt x="910767" y="228714"/>
                </a:lnTo>
                <a:lnTo>
                  <a:pt x="911047" y="228498"/>
                </a:lnTo>
                <a:lnTo>
                  <a:pt x="911123" y="228104"/>
                </a:lnTo>
                <a:close/>
              </a:path>
            </a:pathLst>
          </a:custGeom>
          <a:solidFill>
            <a:srgbClr val="01325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object 2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643" y="5952316"/>
            <a:ext cx="537930" cy="685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0"/>
            <a:ext cx="12191144" cy="68575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782" y="4743670"/>
            <a:ext cx="2544507" cy="10724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spc="-12" dirty="0">
                <a:solidFill>
                  <a:srgbClr val="6C8213"/>
                </a:solidFill>
                <a:latin typeface="Neutraface 2 Text Demi"/>
                <a:cs typeface="Neutraface 2 Text Demi"/>
              </a:rPr>
              <a:t>gerichtetes</a:t>
            </a:r>
            <a:r>
              <a:rPr sz="1728" b="1" spc="-67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Marketing</a:t>
            </a:r>
            <a:r>
              <a:rPr sz="1728" b="1" spc="-64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stei-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gern</a:t>
            </a:r>
            <a:r>
              <a:rPr sz="1728" b="1" spc="-24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wir</a:t>
            </a:r>
            <a:r>
              <a:rPr sz="1728" b="1" spc="-2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die</a:t>
            </a:r>
            <a:r>
              <a:rPr sz="1728" b="1" spc="-2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Nachfrage</a:t>
            </a:r>
            <a:r>
              <a:rPr sz="1728" b="1" spc="-2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6C8213"/>
                </a:solidFill>
                <a:latin typeface="Neutraface 2 Text Demi"/>
                <a:cs typeface="Neutraface 2 Text Demi"/>
              </a:rPr>
              <a:t>in </a:t>
            </a:r>
            <a:r>
              <a:rPr sz="1728" b="1" spc="-12" dirty="0">
                <a:solidFill>
                  <a:srgbClr val="6C8213"/>
                </a:solidFill>
                <a:latin typeface="Neutraface 2 Text Demi"/>
                <a:cs typeface="Neutraface 2 Text Demi"/>
              </a:rPr>
              <a:t>Saisonzeiten</a:t>
            </a:r>
            <a:r>
              <a:rPr sz="1728" b="1" spc="-2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mit</a:t>
            </a:r>
            <a:r>
              <a:rPr sz="1728" b="1" spc="-2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schwacher </a:t>
            </a:r>
            <a:r>
              <a:rPr sz="1728" b="1" spc="-6" dirty="0">
                <a:solidFill>
                  <a:srgbClr val="6C8213"/>
                </a:solidFill>
                <a:latin typeface="Neutraface 2 Text Bold"/>
                <a:cs typeface="Neutraface 2 Text Bold"/>
              </a:rPr>
              <a:t>Auslastung</a:t>
            </a:r>
            <a:endParaRPr sz="1728">
              <a:latin typeface="Neutraface 2 Text Bold"/>
              <a:cs typeface="Neutraface 2 Tex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921" y="4743670"/>
            <a:ext cx="2355824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b="1" dirty="0">
                <a:solidFill>
                  <a:srgbClr val="6C8213"/>
                </a:solidFill>
                <a:latin typeface="Neutraface 2 Text Bold"/>
                <a:cs typeface="Neutraface 2 Text Bold"/>
              </a:rPr>
              <a:t>Infrastruktur,</a:t>
            </a:r>
            <a:r>
              <a:rPr sz="1728" b="1" spc="-21" dirty="0">
                <a:solidFill>
                  <a:srgbClr val="6C8213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um</a:t>
            </a:r>
            <a:r>
              <a:rPr sz="1728" b="1" spc="-3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die</a:t>
            </a:r>
            <a:r>
              <a:rPr sz="1728" b="1" spc="-3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6C8213"/>
                </a:solidFill>
                <a:latin typeface="Neutraface 2 Text Demi"/>
                <a:cs typeface="Neutraface 2 Text Demi"/>
              </a:rPr>
              <a:t>Ab-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3921" y="5010351"/>
            <a:ext cx="2259558" cy="80394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algn="just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hängigkeit</a:t>
            </a:r>
            <a:r>
              <a:rPr sz="1728" b="1" spc="-69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von</a:t>
            </a:r>
            <a:r>
              <a:rPr sz="1728" b="1" spc="-67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externen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Rahmenbedingungen</a:t>
            </a:r>
            <a:r>
              <a:rPr sz="1728" b="1" spc="-49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6C8213"/>
                </a:solidFill>
                <a:latin typeface="Neutraface 2 Text Demi"/>
                <a:cs typeface="Neutraface 2 Text Demi"/>
              </a:rPr>
              <a:t>zu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verringern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127" y="4743670"/>
            <a:ext cx="1650772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wir</a:t>
            </a:r>
            <a:r>
              <a:rPr sz="1728" b="1" spc="9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Bold"/>
                <a:cs typeface="Neutraface 2 Text Bold"/>
              </a:rPr>
              <a:t>neue</a:t>
            </a:r>
            <a:r>
              <a:rPr sz="1728" b="1" spc="9" dirty="0">
                <a:solidFill>
                  <a:srgbClr val="6C8213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Bold"/>
                <a:cs typeface="Neutraface 2 Text Bold"/>
              </a:rPr>
              <a:t>Märkte*</a:t>
            </a:r>
            <a:endParaRPr sz="1728">
              <a:latin typeface="Neutraface 2 Text Bold"/>
              <a:cs typeface="Neutraface 2 Tex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133" y="4210308"/>
            <a:ext cx="10646265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  <a:tabLst>
                <a:tab pos="3001189" algn="l"/>
                <a:tab pos="5876077" algn="l"/>
                <a:tab pos="8766751" algn="l"/>
              </a:tabLst>
            </a:pP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Durch</a:t>
            </a:r>
            <a:r>
              <a:rPr sz="1728" b="1" spc="-18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ein</a:t>
            </a:r>
            <a:r>
              <a:rPr sz="1728" b="1" spc="-15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attrakti-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24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entwickeln</a:t>
            </a:r>
            <a:r>
              <a:rPr sz="1728" b="1" spc="-24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zusätz-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	Durch</a:t>
            </a:r>
            <a:r>
              <a:rPr sz="1728" b="1" spc="-27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fokussiertes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24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setzen</a:t>
            </a:r>
            <a:r>
              <a:rPr sz="1728" b="1" spc="-24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Maßnah-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626" y="4096016"/>
            <a:ext cx="10982812" cy="738001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  <a:tabLst>
                <a:tab pos="2875658" algn="l"/>
                <a:tab pos="5738609" algn="l"/>
                <a:tab pos="8630439" algn="l"/>
              </a:tabLst>
            </a:pPr>
            <a:r>
              <a:rPr sz="4730" b="1" dirty="0">
                <a:solidFill>
                  <a:srgbClr val="8F9D49"/>
                </a:solidFill>
                <a:latin typeface="Manier Bold"/>
                <a:cs typeface="Manier Bold"/>
              </a:rPr>
              <a:t>1</a:t>
            </a:r>
            <a:r>
              <a:rPr sz="4730" b="1" spc="-452" dirty="0">
                <a:solidFill>
                  <a:srgbClr val="8F9D49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ves</a:t>
            </a:r>
            <a:r>
              <a:rPr sz="1728" b="1" spc="-55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Angebot</a:t>
            </a:r>
            <a:r>
              <a:rPr sz="1728" b="1" spc="-15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18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ziel-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	</a:t>
            </a:r>
            <a:r>
              <a:rPr sz="4730" b="1" dirty="0">
                <a:solidFill>
                  <a:srgbClr val="8F9D49"/>
                </a:solidFill>
                <a:latin typeface="Manier Bold"/>
                <a:cs typeface="Manier Bold"/>
              </a:rPr>
              <a:t>2</a:t>
            </a:r>
            <a:r>
              <a:rPr sz="4730" b="1" spc="-452" dirty="0">
                <a:solidFill>
                  <a:srgbClr val="8F9D49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liche</a:t>
            </a:r>
            <a:r>
              <a:rPr sz="1728" b="1" spc="-24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Bold"/>
                <a:cs typeface="Neutraface 2 Text Bold"/>
              </a:rPr>
              <a:t>Angebote</a:t>
            </a:r>
            <a:r>
              <a:rPr sz="1728" b="1" spc="-6" dirty="0">
                <a:solidFill>
                  <a:srgbClr val="6C8213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5" dirty="0">
                <a:solidFill>
                  <a:srgbClr val="6C8213"/>
                </a:solidFill>
                <a:latin typeface="Neutraface 2 Text Bold"/>
                <a:cs typeface="Neutraface 2 Text Bold"/>
              </a:rPr>
              <a:t>und</a:t>
            </a:r>
            <a:r>
              <a:rPr sz="1728" b="1" dirty="0">
                <a:solidFill>
                  <a:srgbClr val="6C8213"/>
                </a:solidFill>
                <a:latin typeface="Neutraface 2 Text Bold"/>
                <a:cs typeface="Neutraface 2 Text Bold"/>
              </a:rPr>
              <a:t>	</a:t>
            </a:r>
            <a:r>
              <a:rPr sz="4730" b="1" dirty="0">
                <a:solidFill>
                  <a:srgbClr val="8F9D49"/>
                </a:solidFill>
                <a:latin typeface="Manier Bold"/>
                <a:cs typeface="Manier Bold"/>
              </a:rPr>
              <a:t>3</a:t>
            </a:r>
            <a:r>
              <a:rPr sz="4730" b="1" spc="-452" dirty="0">
                <a:solidFill>
                  <a:srgbClr val="8F9D49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Marketing</a:t>
            </a:r>
            <a:r>
              <a:rPr sz="1728" b="1" spc="-85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6C8213"/>
                </a:solidFill>
                <a:latin typeface="Neutraface 2 Text Demi"/>
                <a:cs typeface="Neutraface 2 Text Demi"/>
              </a:rPr>
              <a:t>erschließen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	</a:t>
            </a:r>
            <a:r>
              <a:rPr sz="4730" b="1" dirty="0">
                <a:solidFill>
                  <a:srgbClr val="8F9D49"/>
                </a:solidFill>
                <a:latin typeface="Manier Bold"/>
                <a:cs typeface="Manier Bold"/>
              </a:rPr>
              <a:t>4</a:t>
            </a:r>
            <a:r>
              <a:rPr sz="4730" b="1" spc="-452" dirty="0">
                <a:solidFill>
                  <a:srgbClr val="8F9D49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men</a:t>
            </a:r>
            <a:r>
              <a:rPr sz="1728" b="1" spc="-18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für</a:t>
            </a:r>
            <a:r>
              <a:rPr sz="1728" b="1" spc="-3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einen</a:t>
            </a:r>
            <a:r>
              <a:rPr sz="1728" b="1" spc="-3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>
                <a:solidFill>
                  <a:srgbClr val="6C8213"/>
                </a:solidFill>
                <a:latin typeface="Neutraface 2 Text Bold"/>
                <a:cs typeface="Neutraface 2 Text Bold"/>
              </a:rPr>
              <a:t>höhe-</a:t>
            </a:r>
            <a:endParaRPr sz="1728">
              <a:latin typeface="Neutraface 2 Text Bold"/>
              <a:cs typeface="Neutraface 2 Tex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0239" y="4743670"/>
            <a:ext cx="1958438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b="1" dirty="0">
                <a:solidFill>
                  <a:srgbClr val="6C8213"/>
                </a:solidFill>
                <a:latin typeface="Neutraface 2 Text Bold"/>
                <a:cs typeface="Neutraface 2 Text Bold"/>
              </a:rPr>
              <a:t>ren</a:t>
            </a:r>
            <a:r>
              <a:rPr sz="1728" b="1" spc="-3" dirty="0">
                <a:solidFill>
                  <a:srgbClr val="6C8213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Bold"/>
                <a:cs typeface="Neutraface 2 Text Bold"/>
              </a:rPr>
              <a:t>Umsatz</a:t>
            </a:r>
            <a:r>
              <a:rPr sz="1728" b="1" spc="15" dirty="0">
                <a:solidFill>
                  <a:srgbClr val="6C8213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6C8213"/>
                </a:solidFill>
                <a:latin typeface="Neutraface 2 Text Demi"/>
                <a:cs typeface="Neutraface 2 Text Demi"/>
              </a:rPr>
              <a:t>pro</a:t>
            </a:r>
            <a:r>
              <a:rPr sz="1728" b="1" spc="3" dirty="0">
                <a:solidFill>
                  <a:srgbClr val="6C8213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>
                <a:solidFill>
                  <a:srgbClr val="6C8213"/>
                </a:solidFill>
                <a:latin typeface="Neutraface 2 Text Demi"/>
                <a:cs typeface="Neutraface 2 Text Demi"/>
              </a:rPr>
              <a:t>Gast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3801" y="2825829"/>
            <a:ext cx="9487991" cy="738001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7095" baseline="-3561" dirty="0">
                <a:solidFill>
                  <a:srgbClr val="8F9D49"/>
                </a:solidFill>
              </a:rPr>
              <a:t>2</a:t>
            </a:r>
            <a:r>
              <a:rPr sz="7095" spc="-668" baseline="-3561" dirty="0">
                <a:solidFill>
                  <a:srgbClr val="8F9D49"/>
                </a:solidFill>
              </a:rPr>
              <a:t> </a:t>
            </a:r>
            <a:r>
              <a:rPr lang="de-DE" sz="3699" spc="-88" dirty="0">
                <a:solidFill>
                  <a:srgbClr val="6C8213"/>
                </a:solidFill>
              </a:rPr>
              <a:t>Ökonomischer Wirkungsbereich</a:t>
            </a:r>
            <a:endParaRPr sz="3699" dirty="0"/>
          </a:p>
        </p:txBody>
      </p:sp>
      <p:sp>
        <p:nvSpPr>
          <p:cNvPr id="11" name="object 11"/>
          <p:cNvSpPr/>
          <p:nvPr/>
        </p:nvSpPr>
        <p:spPr>
          <a:xfrm>
            <a:off x="508391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6C821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3381565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8F9D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6254739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B3BC8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9127912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D7DCC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 txBox="1"/>
          <p:nvPr/>
        </p:nvSpPr>
        <p:spPr>
          <a:xfrm>
            <a:off x="508391" y="5965635"/>
            <a:ext cx="5507964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1" dirty="0">
                <a:latin typeface="Neutraface 2 Text Book"/>
                <a:cs typeface="Neutraface 2 Text Book"/>
              </a:rPr>
              <a:t>*Märkte</a:t>
            </a:r>
            <a:r>
              <a:rPr sz="1001" spc="-36" dirty="0">
                <a:latin typeface="Neutraface 2 Text Book"/>
                <a:cs typeface="Neutraface 2 Text Book"/>
              </a:rPr>
              <a:t> </a:t>
            </a:r>
            <a:r>
              <a:rPr sz="1001" dirty="0">
                <a:latin typeface="Neutraface 2 Text Book"/>
                <a:cs typeface="Neutraface 2 Text Book"/>
              </a:rPr>
              <a:t>im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dirty="0">
                <a:latin typeface="Neutraface 2 Text Book"/>
                <a:cs typeface="Neutraface 2 Text Book"/>
              </a:rPr>
              <a:t>Sinne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dirty="0">
                <a:latin typeface="Neutraface 2 Text Book"/>
                <a:cs typeface="Neutraface 2 Text Book"/>
              </a:rPr>
              <a:t>von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spc="-12" dirty="0">
                <a:latin typeface="Neutraface 2 Text Book"/>
                <a:cs typeface="Neutraface 2 Text Book"/>
              </a:rPr>
              <a:t>Kultur-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dirty="0">
                <a:latin typeface="Neutraface 2 Text Book"/>
                <a:cs typeface="Neutraface 2 Text Book"/>
              </a:rPr>
              <a:t>und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spc="-6" dirty="0" err="1">
                <a:latin typeface="Neutraface 2 Text Book"/>
                <a:cs typeface="Neutraface 2 Text Book"/>
              </a:rPr>
              <a:t>Sprachräumen</a:t>
            </a:r>
            <a:r>
              <a:rPr lang="de-DE" sz="1001" spc="-6" dirty="0">
                <a:latin typeface="Neutraface 2 Text Book"/>
                <a:cs typeface="Neutraface 2 Text Book"/>
              </a:rPr>
              <a:t> </a:t>
            </a:r>
            <a:r>
              <a:rPr sz="1001" dirty="0" err="1">
                <a:latin typeface="Neutraface 2 Text Book"/>
                <a:cs typeface="Neutraface 2 Text Book"/>
              </a:rPr>
              <a:t>sowie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dirty="0">
                <a:latin typeface="Neutraface 2 Text Book"/>
                <a:cs typeface="Neutraface 2 Text Book"/>
              </a:rPr>
              <a:t>Bedürfnis-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dirty="0">
                <a:latin typeface="Neutraface 2 Text Book"/>
                <a:cs typeface="Neutraface 2 Text Book"/>
              </a:rPr>
              <a:t>und</a:t>
            </a:r>
            <a:r>
              <a:rPr sz="1001" spc="-33" dirty="0">
                <a:latin typeface="Neutraface 2 Text Book"/>
                <a:cs typeface="Neutraface 2 Text Book"/>
              </a:rPr>
              <a:t> </a:t>
            </a:r>
            <a:r>
              <a:rPr sz="1001" spc="-6" dirty="0">
                <a:latin typeface="Neutraface 2 Text Book"/>
                <a:cs typeface="Neutraface 2 Text Book"/>
              </a:rPr>
              <a:t>Zielgruppen</a:t>
            </a:r>
            <a:endParaRPr sz="1001" dirty="0">
              <a:latin typeface="Neutraface 2 Text Book"/>
              <a:cs typeface="Neutraface 2 Text Boo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0"/>
            <a:ext cx="12191144" cy="279380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94766" y="6355904"/>
            <a:ext cx="10063663" cy="0"/>
          </a:xfrm>
          <a:custGeom>
            <a:avLst/>
            <a:gdLst/>
            <a:ahLst/>
            <a:cxnLst/>
            <a:rect l="l" t="t" r="r" b="b"/>
            <a:pathLst>
              <a:path w="16595725">
                <a:moveTo>
                  <a:pt x="0" y="0"/>
                </a:moveTo>
                <a:lnTo>
                  <a:pt x="16595327" y="0"/>
                </a:lnTo>
              </a:path>
            </a:pathLst>
          </a:custGeom>
          <a:ln w="10470">
            <a:solidFill>
              <a:srgbClr val="01325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486118" y="6195199"/>
            <a:ext cx="552568" cy="308822"/>
          </a:xfrm>
          <a:custGeom>
            <a:avLst/>
            <a:gdLst/>
            <a:ahLst/>
            <a:cxnLst/>
            <a:rect l="l" t="t" r="r" b="b"/>
            <a:pathLst>
              <a:path w="911225" h="509270">
                <a:moveTo>
                  <a:pt x="251714" y="459346"/>
                </a:moveTo>
                <a:lnTo>
                  <a:pt x="216446" y="401434"/>
                </a:lnTo>
                <a:lnTo>
                  <a:pt x="187566" y="359079"/>
                </a:lnTo>
                <a:lnTo>
                  <a:pt x="158115" y="319697"/>
                </a:lnTo>
                <a:lnTo>
                  <a:pt x="128130" y="283362"/>
                </a:lnTo>
                <a:lnTo>
                  <a:pt x="97688" y="250164"/>
                </a:lnTo>
                <a:lnTo>
                  <a:pt x="61760" y="215557"/>
                </a:lnTo>
                <a:lnTo>
                  <a:pt x="24879" y="185039"/>
                </a:lnTo>
                <a:lnTo>
                  <a:pt x="24282" y="185242"/>
                </a:lnTo>
                <a:lnTo>
                  <a:pt x="0" y="228104"/>
                </a:lnTo>
                <a:lnTo>
                  <a:pt x="76" y="228498"/>
                </a:lnTo>
                <a:lnTo>
                  <a:pt x="15862" y="241388"/>
                </a:lnTo>
                <a:lnTo>
                  <a:pt x="31356" y="254977"/>
                </a:lnTo>
                <a:lnTo>
                  <a:pt x="62052" y="284721"/>
                </a:lnTo>
                <a:lnTo>
                  <a:pt x="90906" y="316204"/>
                </a:lnTo>
                <a:lnTo>
                  <a:pt x="119380" y="350748"/>
                </a:lnTo>
                <a:lnTo>
                  <a:pt x="147421" y="388251"/>
                </a:lnTo>
                <a:lnTo>
                  <a:pt x="174955" y="428650"/>
                </a:lnTo>
                <a:lnTo>
                  <a:pt x="201917" y="471855"/>
                </a:lnTo>
                <a:lnTo>
                  <a:pt x="222783" y="508698"/>
                </a:lnTo>
                <a:lnTo>
                  <a:pt x="223558" y="508850"/>
                </a:lnTo>
                <a:lnTo>
                  <a:pt x="223926" y="508469"/>
                </a:lnTo>
                <a:lnTo>
                  <a:pt x="251714" y="459346"/>
                </a:lnTo>
                <a:close/>
              </a:path>
              <a:path w="911225" h="509270">
                <a:moveTo>
                  <a:pt x="602742" y="259410"/>
                </a:moveTo>
                <a:lnTo>
                  <a:pt x="602615" y="258914"/>
                </a:lnTo>
                <a:lnTo>
                  <a:pt x="455891" y="0"/>
                </a:lnTo>
                <a:lnTo>
                  <a:pt x="455142" y="0"/>
                </a:lnTo>
                <a:lnTo>
                  <a:pt x="308292" y="259130"/>
                </a:lnTo>
                <a:lnTo>
                  <a:pt x="308419" y="259638"/>
                </a:lnTo>
                <a:lnTo>
                  <a:pt x="336384" y="308952"/>
                </a:lnTo>
                <a:lnTo>
                  <a:pt x="337134" y="308952"/>
                </a:lnTo>
                <a:lnTo>
                  <a:pt x="455523" y="100025"/>
                </a:lnTo>
                <a:lnTo>
                  <a:pt x="573786" y="308724"/>
                </a:lnTo>
                <a:lnTo>
                  <a:pt x="574548" y="308864"/>
                </a:lnTo>
                <a:lnTo>
                  <a:pt x="574929" y="308495"/>
                </a:lnTo>
                <a:lnTo>
                  <a:pt x="602742" y="259410"/>
                </a:lnTo>
                <a:close/>
              </a:path>
              <a:path w="911225" h="509270">
                <a:moveTo>
                  <a:pt x="760412" y="176542"/>
                </a:moveTo>
                <a:lnTo>
                  <a:pt x="760285" y="176047"/>
                </a:lnTo>
                <a:lnTo>
                  <a:pt x="732370" y="127101"/>
                </a:lnTo>
                <a:lnTo>
                  <a:pt x="731596" y="126961"/>
                </a:lnTo>
                <a:lnTo>
                  <a:pt x="731227" y="127330"/>
                </a:lnTo>
                <a:lnTo>
                  <a:pt x="571601" y="409028"/>
                </a:lnTo>
                <a:lnTo>
                  <a:pt x="455904" y="204851"/>
                </a:lnTo>
                <a:lnTo>
                  <a:pt x="455142" y="204851"/>
                </a:lnTo>
                <a:lnTo>
                  <a:pt x="339432" y="409028"/>
                </a:lnTo>
                <a:lnTo>
                  <a:pt x="179679" y="127101"/>
                </a:lnTo>
                <a:lnTo>
                  <a:pt x="178904" y="126961"/>
                </a:lnTo>
                <a:lnTo>
                  <a:pt x="178536" y="127330"/>
                </a:lnTo>
                <a:lnTo>
                  <a:pt x="150634" y="176263"/>
                </a:lnTo>
                <a:lnTo>
                  <a:pt x="150761" y="176758"/>
                </a:lnTo>
                <a:lnTo>
                  <a:pt x="339051" y="509066"/>
                </a:lnTo>
                <a:lnTo>
                  <a:pt x="339813" y="509066"/>
                </a:lnTo>
                <a:lnTo>
                  <a:pt x="455523" y="304876"/>
                </a:lnTo>
                <a:lnTo>
                  <a:pt x="571093" y="508825"/>
                </a:lnTo>
                <a:lnTo>
                  <a:pt x="571868" y="508977"/>
                </a:lnTo>
                <a:lnTo>
                  <a:pt x="572236" y="508596"/>
                </a:lnTo>
                <a:lnTo>
                  <a:pt x="760412" y="176542"/>
                </a:lnTo>
                <a:close/>
              </a:path>
              <a:path w="911225" h="509270">
                <a:moveTo>
                  <a:pt x="911123" y="228104"/>
                </a:moveTo>
                <a:lnTo>
                  <a:pt x="886663" y="185115"/>
                </a:lnTo>
                <a:lnTo>
                  <a:pt x="886040" y="185077"/>
                </a:lnTo>
                <a:lnTo>
                  <a:pt x="867587" y="199821"/>
                </a:lnTo>
                <a:lnTo>
                  <a:pt x="831303" y="232359"/>
                </a:lnTo>
                <a:lnTo>
                  <a:pt x="783005" y="283362"/>
                </a:lnTo>
                <a:lnTo>
                  <a:pt x="753021" y="319697"/>
                </a:lnTo>
                <a:lnTo>
                  <a:pt x="723557" y="359079"/>
                </a:lnTo>
                <a:lnTo>
                  <a:pt x="694677" y="401434"/>
                </a:lnTo>
                <a:lnTo>
                  <a:pt x="666457" y="446671"/>
                </a:lnTo>
                <a:lnTo>
                  <a:pt x="659422" y="459066"/>
                </a:lnTo>
                <a:lnTo>
                  <a:pt x="659549" y="459562"/>
                </a:lnTo>
                <a:lnTo>
                  <a:pt x="687336" y="508698"/>
                </a:lnTo>
                <a:lnTo>
                  <a:pt x="688098" y="508850"/>
                </a:lnTo>
                <a:lnTo>
                  <a:pt x="688479" y="508469"/>
                </a:lnTo>
                <a:lnTo>
                  <a:pt x="709206" y="471868"/>
                </a:lnTo>
                <a:lnTo>
                  <a:pt x="736180" y="428663"/>
                </a:lnTo>
                <a:lnTo>
                  <a:pt x="763701" y="388264"/>
                </a:lnTo>
                <a:lnTo>
                  <a:pt x="791743" y="350748"/>
                </a:lnTo>
                <a:lnTo>
                  <a:pt x="820216" y="316204"/>
                </a:lnTo>
                <a:lnTo>
                  <a:pt x="849083" y="284721"/>
                </a:lnTo>
                <a:lnTo>
                  <a:pt x="879767" y="254990"/>
                </a:lnTo>
                <a:lnTo>
                  <a:pt x="910767" y="228714"/>
                </a:lnTo>
                <a:lnTo>
                  <a:pt x="911047" y="228498"/>
                </a:lnTo>
                <a:lnTo>
                  <a:pt x="911123" y="228104"/>
                </a:lnTo>
                <a:close/>
              </a:path>
            </a:pathLst>
          </a:custGeom>
          <a:solidFill>
            <a:srgbClr val="01325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9" name="object 19"/>
          <p:cNvGrpSpPr/>
          <p:nvPr/>
        </p:nvGrpSpPr>
        <p:grpSpPr>
          <a:xfrm>
            <a:off x="11014679" y="4878555"/>
            <a:ext cx="1015030" cy="1759745"/>
            <a:chOff x="18163316" y="8045099"/>
            <a:chExt cx="1673860" cy="2901950"/>
          </a:xfrm>
        </p:grpSpPr>
        <p:pic>
          <p:nvPicPr>
            <p:cNvPr id="20" name="object 2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63316" y="8045099"/>
              <a:ext cx="1673350" cy="17655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22885" y="9815810"/>
              <a:ext cx="887087" cy="113067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00690" y="267234"/>
            <a:ext cx="163074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1172520" algn="l"/>
              </a:tabLst>
            </a:pPr>
            <a:r>
              <a:rPr sz="1486" spc="94" dirty="0">
                <a:solidFill>
                  <a:srgbClr val="FFFFFF"/>
                </a:solidFill>
                <a:latin typeface="Neutraface 2 Text Book"/>
                <a:cs typeface="Neutraface 2 Text Book"/>
              </a:rPr>
              <a:t>STRATEGIE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97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2028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07519" y="235804"/>
            <a:ext cx="13438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290723" algn="l"/>
                <a:tab pos="448985" algn="l"/>
                <a:tab pos="724305" algn="l"/>
                <a:tab pos="882567" algn="l"/>
              </a:tabLst>
            </a:pPr>
            <a:r>
              <a:rPr sz="1486" spc="69" dirty="0">
                <a:latin typeface="Neutraface 2 Text Book"/>
                <a:cs typeface="Neutraface 2 Text Book"/>
              </a:rPr>
              <a:t>22</a:t>
            </a:r>
            <a:r>
              <a:rPr sz="1486" dirty="0">
                <a:latin typeface="Neutraface 2 Text Book"/>
                <a:cs typeface="Neutraface 2 Text Book"/>
              </a:rPr>
              <a:t>	</a:t>
            </a:r>
            <a:r>
              <a:rPr sz="1486" spc="-30" dirty="0">
                <a:latin typeface="Neutraface 2 Text Book"/>
                <a:cs typeface="Neutraface 2 Text Book"/>
              </a:rPr>
              <a:t>–</a:t>
            </a:r>
            <a:r>
              <a:rPr sz="1486" dirty="0">
                <a:latin typeface="Neutraface 2 Text Book"/>
                <a:cs typeface="Neutraface 2 Text Book"/>
              </a:rPr>
              <a:t>	</a:t>
            </a:r>
            <a:r>
              <a:rPr sz="1486" spc="67" dirty="0">
                <a:latin typeface="Neutraface 2 Text Book"/>
                <a:cs typeface="Neutraface 2 Text Book"/>
              </a:rPr>
              <a:t>10</a:t>
            </a:r>
            <a:r>
              <a:rPr sz="1486" dirty="0">
                <a:latin typeface="Neutraface 2 Text Book"/>
                <a:cs typeface="Neutraface 2 Text Book"/>
              </a:rPr>
              <a:t>	</a:t>
            </a:r>
            <a:r>
              <a:rPr sz="1486" spc="-30" dirty="0">
                <a:latin typeface="Neutraface 2 Text Book"/>
                <a:cs typeface="Neutraface 2 Text Book"/>
              </a:rPr>
              <a:t>–</a:t>
            </a:r>
            <a:r>
              <a:rPr sz="1486" dirty="0">
                <a:latin typeface="Neutraface 2 Text Book"/>
                <a:cs typeface="Neutraface 2 Text Book"/>
              </a:rPr>
              <a:t>	</a:t>
            </a:r>
            <a:r>
              <a:rPr sz="1486" spc="103" dirty="0">
                <a:latin typeface="Neutraface 2 Text Book"/>
                <a:cs typeface="Neutraface 2 Text Book"/>
              </a:rPr>
              <a:t>2024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77717" y="406371"/>
            <a:ext cx="7983929" cy="0"/>
          </a:xfrm>
          <a:custGeom>
            <a:avLst/>
            <a:gdLst/>
            <a:ahLst/>
            <a:cxnLst/>
            <a:rect l="l" t="t" r="r" b="b"/>
            <a:pathLst>
              <a:path w="13166090">
                <a:moveTo>
                  <a:pt x="0" y="0"/>
                </a:moveTo>
                <a:lnTo>
                  <a:pt x="13165536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0"/>
            <a:ext cx="12191144" cy="68575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0133" y="4476989"/>
            <a:ext cx="1935720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tät,</a:t>
            </a:r>
            <a:r>
              <a:rPr sz="1728" b="1" spc="-27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Kultur</a:t>
            </a:r>
            <a:r>
              <a:rPr sz="1728" b="1" spc="-2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2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Tradi-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561" y="4743670"/>
            <a:ext cx="2431683" cy="80394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algn="just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tion,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um</a:t>
            </a:r>
            <a:r>
              <a:rPr sz="1728" b="1" spc="-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die</a:t>
            </a:r>
            <a:r>
              <a:rPr sz="1728" b="1" spc="-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Identität</a:t>
            </a:r>
            <a:r>
              <a:rPr sz="1728" b="1" spc="-12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Bold"/>
                <a:cs typeface="Neutraface 2 Text Bold"/>
              </a:rPr>
              <a:t>der 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Region</a:t>
            </a:r>
            <a:r>
              <a:rPr sz="1728" b="1" spc="-9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zu</a:t>
            </a:r>
            <a:r>
              <a:rPr sz="1728" b="1" spc="-2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erhalten</a:t>
            </a:r>
            <a:r>
              <a:rPr sz="1728" b="1" spc="-2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2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zu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entwickeln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3699" y="4743670"/>
            <a:ext cx="2487132" cy="10724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bewusstsein,</a:t>
            </a:r>
            <a:r>
              <a:rPr sz="1728" b="1" spc="18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um</a:t>
            </a:r>
            <a:r>
              <a:rPr sz="1728" b="1" spc="3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weiterhin attraktiven</a:t>
            </a:r>
            <a:r>
              <a:rPr sz="1728" b="1" spc="-67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Tourismus</a:t>
            </a:r>
            <a:r>
              <a:rPr sz="1728" b="1" spc="-6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be-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treiben</a:t>
            </a:r>
            <a:r>
              <a:rPr sz="1728" b="1" spc="-39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39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diesen</a:t>
            </a:r>
            <a:r>
              <a:rPr sz="1728" b="1" spc="-3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weiter- entwickeln</a:t>
            </a:r>
            <a:r>
              <a:rPr sz="1728" b="1" spc="-30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zu</a:t>
            </a:r>
            <a:r>
              <a:rPr sz="1728" b="1" spc="-27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können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6905" y="4743670"/>
            <a:ext cx="2430143" cy="80394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be,</a:t>
            </a:r>
            <a:r>
              <a:rPr sz="1728" b="1" spc="-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um</a:t>
            </a:r>
            <a:r>
              <a:rPr sz="1728" b="1" spc="-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die</a:t>
            </a:r>
            <a:r>
              <a:rPr sz="1728" b="1" spc="-9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Vielfalt</a:t>
            </a:r>
            <a:r>
              <a:rPr sz="1728" b="1" spc="-12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Bold"/>
                <a:cs typeface="Neutraface 2 Text Bold"/>
              </a:rPr>
              <a:t>und 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Qualität</a:t>
            </a:r>
            <a:r>
              <a:rPr sz="1728" b="1" spc="27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des</a:t>
            </a:r>
            <a:r>
              <a:rPr sz="1728" b="1" spc="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touristischen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Angebots</a:t>
            </a:r>
            <a:r>
              <a:rPr sz="1728" b="1" spc="-2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zu</a:t>
            </a:r>
            <a:r>
              <a:rPr sz="1728" b="1" spc="-2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erhalten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133" y="4210308"/>
            <a:ext cx="10646265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  <a:tabLst>
                <a:tab pos="3001189" algn="l"/>
                <a:tab pos="5876077" algn="l"/>
                <a:tab pos="8766751" algn="l"/>
              </a:tabLst>
            </a:pP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Wir</a:t>
            </a:r>
            <a:r>
              <a:rPr sz="1728" b="1" spc="-3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fördern</a:t>
            </a:r>
            <a:r>
              <a:rPr sz="1728" b="1" spc="-3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Regionali-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30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fördern</a:t>
            </a:r>
            <a:r>
              <a:rPr sz="1728" b="1" spc="-27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das</a:t>
            </a:r>
            <a:r>
              <a:rPr sz="1728" b="1" spc="-30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re-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39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unterstützen</a:t>
            </a:r>
            <a:r>
              <a:rPr sz="1728" b="1" spc="-3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unse-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2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setzen</a:t>
            </a:r>
            <a:r>
              <a:rPr sz="1728" b="1" spc="-2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Maßnah-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626" y="4096016"/>
            <a:ext cx="10990513" cy="738001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  <a:tabLst>
                <a:tab pos="2875658" algn="l"/>
                <a:tab pos="5738609" algn="l"/>
                <a:tab pos="8630439" algn="l"/>
              </a:tabLst>
            </a:pPr>
            <a:r>
              <a:rPr sz="4730" b="1" spc="-30" dirty="0">
                <a:solidFill>
                  <a:srgbClr val="EF9C4E"/>
                </a:solidFill>
                <a:latin typeface="Manier Bold"/>
                <a:cs typeface="Manier Bold"/>
              </a:rPr>
              <a:t>1</a:t>
            </a:r>
            <a:r>
              <a:rPr sz="4730" b="1" dirty="0">
                <a:solidFill>
                  <a:srgbClr val="EF9C4E"/>
                </a:solidFill>
                <a:latin typeface="Manier Bold"/>
                <a:cs typeface="Manier Bold"/>
              </a:rPr>
              <a:t>	2</a:t>
            </a:r>
            <a:r>
              <a:rPr sz="4730" b="1" spc="-452" dirty="0">
                <a:solidFill>
                  <a:srgbClr val="EF9C4E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gionale</a:t>
            </a:r>
            <a:r>
              <a:rPr sz="1728" b="1" spc="-30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Bold"/>
                <a:cs typeface="Neutraface 2 Text Bold"/>
              </a:rPr>
              <a:t>Tourismus-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	</a:t>
            </a:r>
            <a:r>
              <a:rPr sz="4730" b="1" dirty="0">
                <a:solidFill>
                  <a:srgbClr val="EF9C4E"/>
                </a:solidFill>
                <a:latin typeface="Manier Bold"/>
                <a:cs typeface="Manier Bold"/>
              </a:rPr>
              <a:t>3</a:t>
            </a:r>
            <a:r>
              <a:rPr sz="4730" b="1" spc="-452" dirty="0">
                <a:solidFill>
                  <a:srgbClr val="EF9C4E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re</a:t>
            </a:r>
            <a:r>
              <a:rPr sz="1728" b="1" spc="-5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Tourismus-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betrie-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	</a:t>
            </a:r>
            <a:r>
              <a:rPr sz="4730" b="1" dirty="0">
                <a:solidFill>
                  <a:srgbClr val="EF9C4E"/>
                </a:solidFill>
                <a:latin typeface="Manier Bold"/>
                <a:cs typeface="Manier Bold"/>
              </a:rPr>
              <a:t>4</a:t>
            </a:r>
            <a:r>
              <a:rPr sz="4730" b="1" spc="-452" dirty="0">
                <a:solidFill>
                  <a:srgbClr val="EF9C4E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men,</a:t>
            </a:r>
            <a:r>
              <a:rPr sz="1728" b="1" spc="3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um</a:t>
            </a:r>
            <a:r>
              <a:rPr sz="1728" b="1" spc="3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junge</a:t>
            </a:r>
            <a:r>
              <a:rPr sz="1728" b="1" spc="3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Men-</a:t>
            </a:r>
            <a:endParaRPr sz="1728" dirty="0">
              <a:latin typeface="Neutraface 2 Text Demi"/>
              <a:cs typeface="Neutraface 2 Text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0238" y="4743670"/>
            <a:ext cx="2533725" cy="1072483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schen</a:t>
            </a:r>
            <a:r>
              <a:rPr sz="1728" b="1" spc="-27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für</a:t>
            </a:r>
            <a:r>
              <a:rPr sz="1728" b="1" spc="-27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den</a:t>
            </a:r>
            <a:r>
              <a:rPr sz="1728" b="1" spc="-27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Tourismus</a:t>
            </a:r>
            <a:r>
              <a:rPr sz="1728" b="1" spc="-24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zu 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begeistern</a:t>
            </a:r>
            <a:r>
              <a:rPr sz="1728" b="1" spc="-39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42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stärken</a:t>
            </a:r>
            <a:r>
              <a:rPr sz="1728" b="1" spc="-39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77A0B"/>
                </a:solidFill>
                <a:latin typeface="Neutraface 2 Text Demi"/>
                <a:cs typeface="Neutraface 2 Text Demi"/>
              </a:rPr>
              <a:t>die 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Bindung</a:t>
            </a:r>
            <a:r>
              <a:rPr sz="1728" b="1" spc="36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unserer</a:t>
            </a:r>
            <a:r>
              <a:rPr sz="1728" b="1" spc="36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6" dirty="0">
                <a:solidFill>
                  <a:srgbClr val="E77A0B"/>
                </a:solidFill>
                <a:latin typeface="Neutraface 2 Text Bold"/>
                <a:cs typeface="Neutraface 2 Text Bold"/>
              </a:rPr>
              <a:t>Mitarbei- </a:t>
            </a:r>
            <a:r>
              <a:rPr sz="1728" b="1" dirty="0">
                <a:solidFill>
                  <a:srgbClr val="E77A0B"/>
                </a:solidFill>
                <a:latin typeface="Neutraface 2 Text Bold"/>
                <a:cs typeface="Neutraface 2 Text Bold"/>
              </a:rPr>
              <a:t>tenden</a:t>
            </a:r>
            <a:r>
              <a:rPr sz="1728" b="1" spc="9" dirty="0">
                <a:solidFill>
                  <a:srgbClr val="E77A0B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77A0B"/>
                </a:solidFill>
                <a:latin typeface="Neutraface 2 Text Demi"/>
                <a:cs typeface="Neutraface 2 Text Demi"/>
              </a:rPr>
              <a:t>zur</a:t>
            </a:r>
            <a:r>
              <a:rPr sz="1728" b="1" spc="-6" dirty="0">
                <a:solidFill>
                  <a:srgbClr val="E77A0B"/>
                </a:solidFill>
                <a:latin typeface="Neutraface 2 Text Demi"/>
                <a:cs typeface="Neutraface 2 Text Demi"/>
              </a:rPr>
              <a:t> Region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3547" y="2825829"/>
            <a:ext cx="11177269" cy="738001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7095" baseline="-3561" dirty="0">
                <a:solidFill>
                  <a:srgbClr val="EF9C4E"/>
                </a:solidFill>
              </a:rPr>
              <a:t>3</a:t>
            </a:r>
            <a:r>
              <a:rPr sz="7095" spc="-686" baseline="-3561" dirty="0">
                <a:solidFill>
                  <a:srgbClr val="EF9C4E"/>
                </a:solidFill>
              </a:rPr>
              <a:t> </a:t>
            </a:r>
            <a:r>
              <a:rPr lang="de-DE" sz="3699" spc="-49" dirty="0">
                <a:solidFill>
                  <a:srgbClr val="E77A0B"/>
                </a:solidFill>
              </a:rPr>
              <a:t>Gesellschaftlicher Wirkungsbereich</a:t>
            </a:r>
            <a:endParaRPr sz="3699" dirty="0"/>
          </a:p>
        </p:txBody>
      </p:sp>
      <p:sp>
        <p:nvSpPr>
          <p:cNvPr id="11" name="object 11"/>
          <p:cNvSpPr/>
          <p:nvPr/>
        </p:nvSpPr>
        <p:spPr>
          <a:xfrm>
            <a:off x="508391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E77A0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3381565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EF9C4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6254739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F6BF8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9127912" y="3952597"/>
            <a:ext cx="2556059" cy="95496"/>
          </a:xfrm>
          <a:custGeom>
            <a:avLst/>
            <a:gdLst/>
            <a:ahLst/>
            <a:cxnLst/>
            <a:rect l="l" t="t" r="r" b="b"/>
            <a:pathLst>
              <a:path w="4215130" h="157479">
                <a:moveTo>
                  <a:pt x="4214531" y="0"/>
                </a:moveTo>
                <a:lnTo>
                  <a:pt x="0" y="0"/>
                </a:lnTo>
                <a:lnTo>
                  <a:pt x="0" y="157063"/>
                </a:lnTo>
                <a:lnTo>
                  <a:pt x="4214531" y="157063"/>
                </a:lnTo>
                <a:lnTo>
                  <a:pt x="4214531" y="0"/>
                </a:lnTo>
                <a:close/>
              </a:path>
            </a:pathLst>
          </a:custGeom>
          <a:solidFill>
            <a:srgbClr val="FBDFC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0"/>
            <a:ext cx="12191144" cy="279380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1017611" y="4963526"/>
            <a:ext cx="1100129" cy="1674646"/>
            <a:chOff x="18168151" y="8185221"/>
            <a:chExt cx="1814195" cy="2761615"/>
          </a:xfrm>
        </p:grpSpPr>
        <p:pic>
          <p:nvPicPr>
            <p:cNvPr id="17" name="object 1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68151" y="8185221"/>
              <a:ext cx="1813669" cy="1891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22885" y="9815810"/>
              <a:ext cx="887087" cy="113067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00690" y="267234"/>
            <a:ext cx="163074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1172520" algn="l"/>
              </a:tabLst>
            </a:pPr>
            <a:r>
              <a:rPr sz="1486" spc="94" dirty="0">
                <a:solidFill>
                  <a:srgbClr val="01325A"/>
                </a:solidFill>
                <a:latin typeface="Neutraface 2 Text Book"/>
                <a:cs typeface="Neutraface 2 Text Book"/>
              </a:rPr>
              <a:t>STRATEGIE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97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2028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07519" y="235804"/>
            <a:ext cx="13438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290723" algn="l"/>
                <a:tab pos="448985" algn="l"/>
                <a:tab pos="724305" algn="l"/>
                <a:tab pos="882567" algn="l"/>
              </a:tabLst>
            </a:pPr>
            <a:r>
              <a:rPr sz="1486" spc="69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22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01325A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67" dirty="0">
                <a:solidFill>
                  <a:srgbClr val="01325A"/>
                </a:solidFill>
                <a:latin typeface="Neutraface 2 Text Book"/>
                <a:cs typeface="Neutraface 2 Text Book"/>
              </a:rPr>
              <a:t>10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01325A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103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2024</a:t>
            </a:r>
            <a:endParaRPr sz="1486">
              <a:latin typeface="Neutraface 2 Text Book"/>
              <a:cs typeface="Neutraface 2 Text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77717" y="406371"/>
            <a:ext cx="7983929" cy="0"/>
          </a:xfrm>
          <a:custGeom>
            <a:avLst/>
            <a:gdLst/>
            <a:ahLst/>
            <a:cxnLst/>
            <a:rect l="l" t="t" r="r" b="b"/>
            <a:pathLst>
              <a:path w="13166090">
                <a:moveTo>
                  <a:pt x="0" y="0"/>
                </a:moveTo>
                <a:lnTo>
                  <a:pt x="13165536" y="0"/>
                </a:lnTo>
              </a:path>
            </a:pathLst>
          </a:custGeom>
          <a:ln w="20941">
            <a:solidFill>
              <a:srgbClr val="01325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194766" y="6355904"/>
            <a:ext cx="10063663" cy="0"/>
          </a:xfrm>
          <a:custGeom>
            <a:avLst/>
            <a:gdLst/>
            <a:ahLst/>
            <a:cxnLst/>
            <a:rect l="l" t="t" r="r" b="b"/>
            <a:pathLst>
              <a:path w="16595725">
                <a:moveTo>
                  <a:pt x="0" y="0"/>
                </a:moveTo>
                <a:lnTo>
                  <a:pt x="16595327" y="0"/>
                </a:lnTo>
              </a:path>
            </a:pathLst>
          </a:custGeom>
          <a:ln w="10470">
            <a:solidFill>
              <a:srgbClr val="01325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486118" y="6195199"/>
            <a:ext cx="552568" cy="308822"/>
          </a:xfrm>
          <a:custGeom>
            <a:avLst/>
            <a:gdLst/>
            <a:ahLst/>
            <a:cxnLst/>
            <a:rect l="l" t="t" r="r" b="b"/>
            <a:pathLst>
              <a:path w="911225" h="509270">
                <a:moveTo>
                  <a:pt x="251714" y="459346"/>
                </a:moveTo>
                <a:lnTo>
                  <a:pt x="216446" y="401434"/>
                </a:lnTo>
                <a:lnTo>
                  <a:pt x="187566" y="359079"/>
                </a:lnTo>
                <a:lnTo>
                  <a:pt x="158115" y="319697"/>
                </a:lnTo>
                <a:lnTo>
                  <a:pt x="128130" y="283362"/>
                </a:lnTo>
                <a:lnTo>
                  <a:pt x="97688" y="250164"/>
                </a:lnTo>
                <a:lnTo>
                  <a:pt x="61760" y="215557"/>
                </a:lnTo>
                <a:lnTo>
                  <a:pt x="24879" y="185039"/>
                </a:lnTo>
                <a:lnTo>
                  <a:pt x="24282" y="185242"/>
                </a:lnTo>
                <a:lnTo>
                  <a:pt x="0" y="228104"/>
                </a:lnTo>
                <a:lnTo>
                  <a:pt x="76" y="228498"/>
                </a:lnTo>
                <a:lnTo>
                  <a:pt x="15862" y="241388"/>
                </a:lnTo>
                <a:lnTo>
                  <a:pt x="31356" y="254977"/>
                </a:lnTo>
                <a:lnTo>
                  <a:pt x="62052" y="284721"/>
                </a:lnTo>
                <a:lnTo>
                  <a:pt x="90906" y="316204"/>
                </a:lnTo>
                <a:lnTo>
                  <a:pt x="119380" y="350748"/>
                </a:lnTo>
                <a:lnTo>
                  <a:pt x="147421" y="388251"/>
                </a:lnTo>
                <a:lnTo>
                  <a:pt x="174955" y="428650"/>
                </a:lnTo>
                <a:lnTo>
                  <a:pt x="201917" y="471855"/>
                </a:lnTo>
                <a:lnTo>
                  <a:pt x="222783" y="508698"/>
                </a:lnTo>
                <a:lnTo>
                  <a:pt x="223558" y="508850"/>
                </a:lnTo>
                <a:lnTo>
                  <a:pt x="223926" y="508469"/>
                </a:lnTo>
                <a:lnTo>
                  <a:pt x="251714" y="459346"/>
                </a:lnTo>
                <a:close/>
              </a:path>
              <a:path w="911225" h="509270">
                <a:moveTo>
                  <a:pt x="602742" y="259410"/>
                </a:moveTo>
                <a:lnTo>
                  <a:pt x="602615" y="258914"/>
                </a:lnTo>
                <a:lnTo>
                  <a:pt x="455891" y="0"/>
                </a:lnTo>
                <a:lnTo>
                  <a:pt x="455142" y="0"/>
                </a:lnTo>
                <a:lnTo>
                  <a:pt x="308292" y="259130"/>
                </a:lnTo>
                <a:lnTo>
                  <a:pt x="308419" y="259638"/>
                </a:lnTo>
                <a:lnTo>
                  <a:pt x="336384" y="308952"/>
                </a:lnTo>
                <a:lnTo>
                  <a:pt x="337134" y="308952"/>
                </a:lnTo>
                <a:lnTo>
                  <a:pt x="455523" y="100025"/>
                </a:lnTo>
                <a:lnTo>
                  <a:pt x="573786" y="308724"/>
                </a:lnTo>
                <a:lnTo>
                  <a:pt x="574548" y="308864"/>
                </a:lnTo>
                <a:lnTo>
                  <a:pt x="574929" y="308495"/>
                </a:lnTo>
                <a:lnTo>
                  <a:pt x="602742" y="259410"/>
                </a:lnTo>
                <a:close/>
              </a:path>
              <a:path w="911225" h="509270">
                <a:moveTo>
                  <a:pt x="760412" y="176542"/>
                </a:moveTo>
                <a:lnTo>
                  <a:pt x="760285" y="176047"/>
                </a:lnTo>
                <a:lnTo>
                  <a:pt x="732370" y="127101"/>
                </a:lnTo>
                <a:lnTo>
                  <a:pt x="731596" y="126961"/>
                </a:lnTo>
                <a:lnTo>
                  <a:pt x="731227" y="127330"/>
                </a:lnTo>
                <a:lnTo>
                  <a:pt x="571601" y="409028"/>
                </a:lnTo>
                <a:lnTo>
                  <a:pt x="455904" y="204851"/>
                </a:lnTo>
                <a:lnTo>
                  <a:pt x="455142" y="204851"/>
                </a:lnTo>
                <a:lnTo>
                  <a:pt x="339432" y="409028"/>
                </a:lnTo>
                <a:lnTo>
                  <a:pt x="179679" y="127101"/>
                </a:lnTo>
                <a:lnTo>
                  <a:pt x="178904" y="126961"/>
                </a:lnTo>
                <a:lnTo>
                  <a:pt x="178536" y="127330"/>
                </a:lnTo>
                <a:lnTo>
                  <a:pt x="150634" y="176263"/>
                </a:lnTo>
                <a:lnTo>
                  <a:pt x="150761" y="176758"/>
                </a:lnTo>
                <a:lnTo>
                  <a:pt x="339051" y="509066"/>
                </a:lnTo>
                <a:lnTo>
                  <a:pt x="339813" y="509066"/>
                </a:lnTo>
                <a:lnTo>
                  <a:pt x="455523" y="304876"/>
                </a:lnTo>
                <a:lnTo>
                  <a:pt x="571093" y="508825"/>
                </a:lnTo>
                <a:lnTo>
                  <a:pt x="571868" y="508977"/>
                </a:lnTo>
                <a:lnTo>
                  <a:pt x="572236" y="508596"/>
                </a:lnTo>
                <a:lnTo>
                  <a:pt x="760412" y="176542"/>
                </a:lnTo>
                <a:close/>
              </a:path>
              <a:path w="911225" h="509270">
                <a:moveTo>
                  <a:pt x="911123" y="228104"/>
                </a:moveTo>
                <a:lnTo>
                  <a:pt x="886663" y="185115"/>
                </a:lnTo>
                <a:lnTo>
                  <a:pt x="886040" y="185077"/>
                </a:lnTo>
                <a:lnTo>
                  <a:pt x="867587" y="199821"/>
                </a:lnTo>
                <a:lnTo>
                  <a:pt x="831303" y="232359"/>
                </a:lnTo>
                <a:lnTo>
                  <a:pt x="783005" y="283362"/>
                </a:lnTo>
                <a:lnTo>
                  <a:pt x="753021" y="319697"/>
                </a:lnTo>
                <a:lnTo>
                  <a:pt x="723557" y="359079"/>
                </a:lnTo>
                <a:lnTo>
                  <a:pt x="694677" y="401434"/>
                </a:lnTo>
                <a:lnTo>
                  <a:pt x="666457" y="446671"/>
                </a:lnTo>
                <a:lnTo>
                  <a:pt x="659422" y="459066"/>
                </a:lnTo>
                <a:lnTo>
                  <a:pt x="659549" y="459562"/>
                </a:lnTo>
                <a:lnTo>
                  <a:pt x="687336" y="508698"/>
                </a:lnTo>
                <a:lnTo>
                  <a:pt x="688098" y="508850"/>
                </a:lnTo>
                <a:lnTo>
                  <a:pt x="688479" y="508469"/>
                </a:lnTo>
                <a:lnTo>
                  <a:pt x="709206" y="471868"/>
                </a:lnTo>
                <a:lnTo>
                  <a:pt x="736180" y="428663"/>
                </a:lnTo>
                <a:lnTo>
                  <a:pt x="763701" y="388264"/>
                </a:lnTo>
                <a:lnTo>
                  <a:pt x="791743" y="350748"/>
                </a:lnTo>
                <a:lnTo>
                  <a:pt x="820216" y="316204"/>
                </a:lnTo>
                <a:lnTo>
                  <a:pt x="849083" y="284721"/>
                </a:lnTo>
                <a:lnTo>
                  <a:pt x="879767" y="254990"/>
                </a:lnTo>
                <a:lnTo>
                  <a:pt x="910767" y="228714"/>
                </a:lnTo>
                <a:lnTo>
                  <a:pt x="911047" y="228498"/>
                </a:lnTo>
                <a:lnTo>
                  <a:pt x="911123" y="228104"/>
                </a:lnTo>
                <a:close/>
              </a:path>
            </a:pathLst>
          </a:custGeom>
          <a:solidFill>
            <a:srgbClr val="01325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9" y="0"/>
            <a:ext cx="12178953" cy="68575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783" y="4743670"/>
            <a:ext cx="2433993" cy="803948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mes</a:t>
            </a:r>
            <a:r>
              <a:rPr sz="1728" b="1" spc="-2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Bold"/>
                <a:cs typeface="Neutraface 2 Text Bold"/>
              </a:rPr>
              <a:t>Verständnis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für</a:t>
            </a:r>
            <a:r>
              <a:rPr sz="1728" b="1" spc="-18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den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Lebens-</a:t>
            </a:r>
            <a:r>
              <a:rPr sz="1728" b="1" spc="-27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spc="-27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 err="1">
                <a:solidFill>
                  <a:srgbClr val="E94A34"/>
                </a:solidFill>
                <a:latin typeface="Neutraface 2 Text Demi"/>
                <a:cs typeface="Neutraface 2 Text Demi"/>
              </a:rPr>
              <a:t>Erlebnisraum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Wilder</a:t>
            </a:r>
            <a:r>
              <a:rPr sz="1728" b="1" spc="-33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Kaiser</a:t>
            </a:r>
            <a:endParaRPr sz="1728" dirty="0">
              <a:latin typeface="Neutraface 2 Text Demi"/>
              <a:cs typeface="Neutraface 2 Text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920" y="4743670"/>
            <a:ext cx="2451321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Fachkompetenzen</a:t>
            </a:r>
            <a:r>
              <a:rPr sz="1728" b="1" spc="-39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zur</a:t>
            </a:r>
            <a:r>
              <a:rPr sz="1728" b="1" spc="-52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Lö-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3920" y="5010351"/>
            <a:ext cx="2392791" cy="535413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sung</a:t>
            </a:r>
            <a:r>
              <a:rPr sz="1728" b="1" spc="-33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 err="1">
                <a:solidFill>
                  <a:srgbClr val="E94A34"/>
                </a:solidFill>
                <a:latin typeface="Neutraface 2 Text Demi"/>
                <a:cs typeface="Neutraface 2 Text Demi"/>
              </a:rPr>
              <a:t>künftiger</a:t>
            </a:r>
            <a:r>
              <a:rPr sz="1728" b="1" spc="-33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2" dirty="0" err="1">
                <a:solidFill>
                  <a:srgbClr val="E94A34"/>
                </a:solidFill>
                <a:latin typeface="Neutraface 2 Text Demi"/>
                <a:cs typeface="Neutraface 2 Text Demi"/>
              </a:rPr>
              <a:t>Herausfor</a:t>
            </a:r>
            <a:r>
              <a:rPr sz="1728" b="1" spc="-12" dirty="0">
                <a:solidFill>
                  <a:srgbClr val="E94A34"/>
                </a:solidFill>
                <a:latin typeface="Neutraface 2 Text Demi"/>
                <a:cs typeface="Neutraface 2 Text Demi"/>
              </a:rPr>
              <a:t>- </a:t>
            </a:r>
            <a:r>
              <a:rPr sz="1728" b="1" spc="-6" dirty="0" err="1">
                <a:solidFill>
                  <a:srgbClr val="E94A34"/>
                </a:solidFill>
                <a:latin typeface="Neutraface 2 Text Demi"/>
                <a:cs typeface="Neutraface 2 Text Demi"/>
              </a:rPr>
              <a:t>derungen</a:t>
            </a:r>
            <a:endParaRPr sz="1728" dirty="0" err="1">
              <a:latin typeface="Neutraface 2 Text Demi"/>
              <a:cs typeface="Neutraface 2 Text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6905" y="4743670"/>
            <a:ext cx="2413970" cy="53541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mit</a:t>
            </a:r>
            <a:r>
              <a:rPr sz="1728" b="1" spc="-3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unseren</a:t>
            </a:r>
            <a:r>
              <a:rPr sz="1728" b="1" spc="-33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Partnern</a:t>
            </a:r>
            <a:r>
              <a:rPr sz="1728" b="1" spc="-33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zum 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beiderseitigen</a:t>
            </a:r>
            <a:r>
              <a:rPr sz="1728" b="1" spc="-67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Vorteil</a:t>
            </a:r>
            <a:endParaRPr sz="1728">
              <a:latin typeface="Neutraface 2 Text Demi"/>
              <a:cs typeface="Neutraface 2 Text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133" y="4210308"/>
            <a:ext cx="10489159" cy="27640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  <a:tabLst>
                <a:tab pos="3001189" algn="l"/>
                <a:tab pos="5876077" algn="l"/>
                <a:tab pos="8766751" algn="l"/>
              </a:tabLst>
            </a:pP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Wir</a:t>
            </a:r>
            <a:r>
              <a:rPr sz="1728" b="1" spc="-24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entwickeln</a:t>
            </a:r>
            <a:r>
              <a:rPr sz="1728" b="1" spc="-24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und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2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entwickeln</a:t>
            </a:r>
            <a:r>
              <a:rPr sz="1728" b="1" spc="-18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die</a:t>
            </a:r>
            <a:r>
              <a:rPr sz="1728" b="1" spc="-2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re-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	Wir</a:t>
            </a:r>
            <a:r>
              <a:rPr sz="1728" b="1" spc="-5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kooperieren</a:t>
            </a:r>
            <a:r>
              <a:rPr sz="1728" b="1" spc="-39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Bold"/>
                <a:cs typeface="Neutraface 2 Text Bold"/>
              </a:rPr>
              <a:t>und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	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Durch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k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lare</a:t>
            </a:r>
            <a:r>
              <a:rPr sz="1728" b="1" spc="-12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Bold"/>
                <a:cs typeface="Neutraface 2 Text Bold"/>
              </a:rPr>
              <a:t>Struk-</a:t>
            </a:r>
            <a:endParaRPr sz="1728">
              <a:latin typeface="Neutraface 2 Text Bold"/>
              <a:cs typeface="Neutraface 2 Tex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626" y="4096016"/>
            <a:ext cx="10973955" cy="738001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  <a:tabLst>
                <a:tab pos="2875658" algn="l"/>
                <a:tab pos="5738609" algn="l"/>
                <a:tab pos="8630439" algn="l"/>
              </a:tabLst>
            </a:pPr>
            <a:r>
              <a:rPr sz="4730" b="1" dirty="0">
                <a:solidFill>
                  <a:srgbClr val="EF7E61"/>
                </a:solidFill>
                <a:latin typeface="Manier Bold"/>
                <a:cs typeface="Manier Bold"/>
              </a:rPr>
              <a:t>1</a:t>
            </a:r>
            <a:r>
              <a:rPr sz="4730" b="1" spc="-452" dirty="0">
                <a:solidFill>
                  <a:srgbClr val="EF7E61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pflegen</a:t>
            </a:r>
            <a:r>
              <a:rPr sz="1728" b="1" spc="-7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ein</a:t>
            </a:r>
            <a:r>
              <a:rPr sz="1728" b="1" spc="-24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Bold"/>
                <a:cs typeface="Neutraface 2 Text Bold"/>
              </a:rPr>
              <a:t>gemeinsa-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	</a:t>
            </a:r>
            <a:r>
              <a:rPr sz="4730" b="1" dirty="0">
                <a:solidFill>
                  <a:srgbClr val="EF7E61"/>
                </a:solidFill>
                <a:latin typeface="Manier Bold"/>
                <a:cs typeface="Manier Bold"/>
              </a:rPr>
              <a:t>2</a:t>
            </a:r>
            <a:r>
              <a:rPr sz="4730" b="1" spc="-452" dirty="0">
                <a:solidFill>
                  <a:srgbClr val="EF7E61"/>
                </a:solidFill>
                <a:latin typeface="Manier Bold"/>
                <a:cs typeface="Manier Bold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levanten</a:t>
            </a:r>
            <a:r>
              <a:rPr sz="1728" b="1" spc="-27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Digital-</a:t>
            </a:r>
            <a:r>
              <a:rPr sz="1728" b="1" spc="-6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Bold"/>
                <a:cs typeface="Neutraface 2 Text Bold"/>
              </a:rPr>
              <a:t>und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	</a:t>
            </a:r>
            <a:r>
              <a:rPr sz="4730" b="1" dirty="0">
                <a:solidFill>
                  <a:srgbClr val="EF7E61"/>
                </a:solidFill>
                <a:latin typeface="Manier Bold"/>
                <a:cs typeface="Manier Bold"/>
              </a:rPr>
              <a:t>3</a:t>
            </a:r>
            <a:r>
              <a:rPr sz="4730" b="1" spc="-452" dirty="0">
                <a:solidFill>
                  <a:srgbClr val="EF7E61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kommunizieren</a:t>
            </a:r>
            <a:r>
              <a:rPr sz="1728" b="1" spc="-9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2" dirty="0">
                <a:solidFill>
                  <a:srgbClr val="E94A34"/>
                </a:solidFill>
                <a:latin typeface="Neutraface 2 Text Demi"/>
                <a:cs typeface="Neutraface 2 Text Demi"/>
              </a:rPr>
              <a:t>aktiv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	</a:t>
            </a:r>
            <a:r>
              <a:rPr sz="4730" b="1" dirty="0">
                <a:solidFill>
                  <a:srgbClr val="EF7E61"/>
                </a:solidFill>
                <a:latin typeface="Manier Bold"/>
                <a:cs typeface="Manier Bold"/>
              </a:rPr>
              <a:t>4</a:t>
            </a:r>
            <a:r>
              <a:rPr sz="4730" b="1" spc="-449" dirty="0">
                <a:solidFill>
                  <a:srgbClr val="EF7E61"/>
                </a:solidFill>
                <a:latin typeface="Manier Bold"/>
                <a:cs typeface="Manier Bold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turen</a:t>
            </a:r>
            <a:r>
              <a:rPr sz="1728" b="1" spc="6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und</a:t>
            </a:r>
            <a:r>
              <a:rPr sz="1728" b="1" spc="3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spc="-18" dirty="0">
                <a:solidFill>
                  <a:srgbClr val="E94A34"/>
                </a:solidFill>
                <a:latin typeface="Neutraface 2 Text Bold"/>
                <a:cs typeface="Neutraface 2 Text Bold"/>
              </a:rPr>
              <a:t>effiziente</a:t>
            </a:r>
            <a:endParaRPr sz="1728">
              <a:latin typeface="Neutraface 2 Text Bold"/>
              <a:cs typeface="Neutraface 2 Tex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0461" y="4743670"/>
            <a:ext cx="2540271" cy="803948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sz="1728" b="1" dirty="0">
                <a:solidFill>
                  <a:srgbClr val="E94A34"/>
                </a:solidFill>
                <a:latin typeface="Neutraface 2 Text Bold"/>
                <a:cs typeface="Neutraface 2 Text Bold"/>
              </a:rPr>
              <a:t>Prozesse</a:t>
            </a:r>
            <a:r>
              <a:rPr sz="1728" b="1" spc="-64" dirty="0">
                <a:solidFill>
                  <a:srgbClr val="E94A34"/>
                </a:solidFill>
                <a:latin typeface="Neutraface 2 Text Bold"/>
                <a:cs typeface="Neutraface 2 Text Bold"/>
              </a:rPr>
              <a:t>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befähigen</a:t>
            </a:r>
            <a:r>
              <a:rPr sz="1728" b="1" spc="-7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wir </a:t>
            </a:r>
            <a:r>
              <a:rPr sz="1728" b="1" dirty="0">
                <a:solidFill>
                  <a:srgbClr val="E94A34"/>
                </a:solidFill>
                <a:latin typeface="Neutraface 2 Text Demi"/>
                <a:cs typeface="Neutraface 2 Text Demi"/>
              </a:rPr>
              <a:t>unsere</a:t>
            </a:r>
            <a:r>
              <a:rPr sz="1728" b="1" spc="-49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Mitarbeitenden</a:t>
            </a:r>
            <a:r>
              <a:rPr sz="1728" b="1" spc="-49" dirty="0">
                <a:solidFill>
                  <a:srgbClr val="E94A34"/>
                </a:solidFill>
                <a:latin typeface="Neutraface 2 Text Demi"/>
                <a:cs typeface="Neutraface 2 Text Demi"/>
              </a:rPr>
              <a:t> </a:t>
            </a:r>
            <a:r>
              <a:rPr sz="1728" b="1" spc="-15" dirty="0">
                <a:solidFill>
                  <a:srgbClr val="E94A34"/>
                </a:solidFill>
                <a:latin typeface="Neutraface 2 Text Demi"/>
                <a:cs typeface="Neutraface 2 Text Demi"/>
              </a:rPr>
              <a:t>zu </a:t>
            </a:r>
            <a:r>
              <a:rPr lang="de-DE" sz="1728" b="1" spc="-6" dirty="0">
                <a:solidFill>
                  <a:srgbClr val="E94A34"/>
                </a:solidFill>
                <a:latin typeface="Neutraface 2 Text Demi"/>
                <a:cs typeface="Neutraface 2 Text Demi"/>
              </a:rPr>
              <a:t>Höchstleistungen</a:t>
            </a:r>
            <a:endParaRPr sz="1728" b="1" spc="-6" dirty="0">
              <a:solidFill>
                <a:srgbClr val="E94A34"/>
              </a:solidFill>
              <a:latin typeface="Neutraface 2 Text Demi"/>
              <a:cs typeface="Neutraface 2 Text Dem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8" y="0"/>
            <a:ext cx="12191144" cy="5946937"/>
            <a:chOff x="0" y="0"/>
            <a:chExt cx="20104100" cy="9806940"/>
          </a:xfrm>
        </p:grpSpPr>
        <p:sp>
          <p:nvSpPr>
            <p:cNvPr id="11" name="object 11"/>
            <p:cNvSpPr/>
            <p:nvPr/>
          </p:nvSpPr>
          <p:spPr>
            <a:xfrm>
              <a:off x="837670" y="6518126"/>
              <a:ext cx="4215130" cy="157480"/>
            </a:xfrm>
            <a:custGeom>
              <a:avLst/>
              <a:gdLst/>
              <a:ahLst/>
              <a:cxnLst/>
              <a:rect l="l" t="t" r="r" b="b"/>
              <a:pathLst>
                <a:path w="4215130" h="157479">
                  <a:moveTo>
                    <a:pt x="4214531" y="0"/>
                  </a:moveTo>
                  <a:lnTo>
                    <a:pt x="0" y="0"/>
                  </a:lnTo>
                  <a:lnTo>
                    <a:pt x="0" y="157063"/>
                  </a:lnTo>
                  <a:lnTo>
                    <a:pt x="4214531" y="157063"/>
                  </a:lnTo>
                  <a:lnTo>
                    <a:pt x="4214531" y="0"/>
                  </a:lnTo>
                  <a:close/>
                </a:path>
              </a:pathLst>
            </a:custGeom>
            <a:solidFill>
              <a:srgbClr val="E94A3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5746" y="6518126"/>
              <a:ext cx="4215130" cy="157480"/>
            </a:xfrm>
            <a:custGeom>
              <a:avLst/>
              <a:gdLst/>
              <a:ahLst/>
              <a:cxnLst/>
              <a:rect l="l" t="t" r="r" b="b"/>
              <a:pathLst>
                <a:path w="4215130" h="157479">
                  <a:moveTo>
                    <a:pt x="4214531" y="0"/>
                  </a:moveTo>
                  <a:lnTo>
                    <a:pt x="0" y="0"/>
                  </a:lnTo>
                  <a:lnTo>
                    <a:pt x="0" y="157063"/>
                  </a:lnTo>
                  <a:lnTo>
                    <a:pt x="4214531" y="157063"/>
                  </a:lnTo>
                  <a:lnTo>
                    <a:pt x="4214531" y="0"/>
                  </a:lnTo>
                  <a:close/>
                </a:path>
              </a:pathLst>
            </a:custGeom>
            <a:solidFill>
              <a:srgbClr val="EF7E6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13822" y="6518126"/>
              <a:ext cx="4215130" cy="157480"/>
            </a:xfrm>
            <a:custGeom>
              <a:avLst/>
              <a:gdLst/>
              <a:ahLst/>
              <a:cxnLst/>
              <a:rect l="l" t="t" r="r" b="b"/>
              <a:pathLst>
                <a:path w="4215130" h="157479">
                  <a:moveTo>
                    <a:pt x="4214531" y="0"/>
                  </a:moveTo>
                  <a:lnTo>
                    <a:pt x="0" y="0"/>
                  </a:lnTo>
                  <a:lnTo>
                    <a:pt x="0" y="157063"/>
                  </a:lnTo>
                  <a:lnTo>
                    <a:pt x="4214531" y="157063"/>
                  </a:lnTo>
                  <a:lnTo>
                    <a:pt x="4214531" y="0"/>
                  </a:lnTo>
                  <a:close/>
                </a:path>
              </a:pathLst>
            </a:custGeom>
            <a:solidFill>
              <a:srgbClr val="F6AD9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51898" y="6518126"/>
              <a:ext cx="4215130" cy="157480"/>
            </a:xfrm>
            <a:custGeom>
              <a:avLst/>
              <a:gdLst/>
              <a:ahLst/>
              <a:cxnLst/>
              <a:rect l="l" t="t" r="r" b="b"/>
              <a:pathLst>
                <a:path w="4215130" h="157479">
                  <a:moveTo>
                    <a:pt x="4214531" y="0"/>
                  </a:moveTo>
                  <a:lnTo>
                    <a:pt x="0" y="0"/>
                  </a:lnTo>
                  <a:lnTo>
                    <a:pt x="0" y="157063"/>
                  </a:lnTo>
                  <a:lnTo>
                    <a:pt x="4214531" y="157063"/>
                  </a:lnTo>
                  <a:lnTo>
                    <a:pt x="4214531" y="0"/>
                  </a:lnTo>
                  <a:close/>
                </a:path>
              </a:pathLst>
            </a:custGeom>
            <a:solidFill>
              <a:srgbClr val="FBD8C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104099" cy="46071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6274" y="7837775"/>
              <a:ext cx="1787825" cy="196914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92246" y="2825829"/>
            <a:ext cx="9648948" cy="738001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7095" baseline="-3561" dirty="0">
                <a:solidFill>
                  <a:srgbClr val="EF7E61"/>
                </a:solidFill>
              </a:rPr>
              <a:t>4</a:t>
            </a:r>
            <a:r>
              <a:rPr sz="7095" spc="-896" baseline="-3561" dirty="0">
                <a:solidFill>
                  <a:srgbClr val="EF7E61"/>
                </a:solidFill>
              </a:rPr>
              <a:t> </a:t>
            </a:r>
            <a:r>
              <a:rPr lang="de-DE" sz="3699" spc="-67" dirty="0">
                <a:solidFill>
                  <a:srgbClr val="E94A34"/>
                </a:solidFill>
              </a:rPr>
              <a:t>Grundlagen unserer Wirksamkeit</a:t>
            </a:r>
            <a:endParaRPr sz="3699" dirty="0"/>
          </a:p>
        </p:txBody>
      </p:sp>
      <p:sp>
        <p:nvSpPr>
          <p:cNvPr id="18" name="object 18"/>
          <p:cNvSpPr txBox="1"/>
          <p:nvPr/>
        </p:nvSpPr>
        <p:spPr>
          <a:xfrm>
            <a:off x="10407561" y="235736"/>
            <a:ext cx="13438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290723" algn="l"/>
                <a:tab pos="448985" algn="l"/>
                <a:tab pos="724305" algn="l"/>
                <a:tab pos="882567" algn="l"/>
              </a:tabLst>
            </a:pPr>
            <a:r>
              <a:rPr sz="1486" spc="69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22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01325A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67" dirty="0">
                <a:solidFill>
                  <a:srgbClr val="01325A"/>
                </a:solidFill>
                <a:latin typeface="Neutraface 2 Text Book"/>
                <a:cs typeface="Neutraface 2 Text Book"/>
              </a:rPr>
              <a:t>10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-30" dirty="0">
                <a:solidFill>
                  <a:srgbClr val="01325A"/>
                </a:solidFill>
                <a:latin typeface="Neutraface 2 Text Book"/>
                <a:cs typeface="Neutraface 2 Text Book"/>
              </a:rPr>
              <a:t>–</a:t>
            </a:r>
            <a:r>
              <a:rPr sz="1486" dirty="0">
                <a:solidFill>
                  <a:srgbClr val="01325A"/>
                </a:solidFill>
                <a:latin typeface="Neutraface 2 Text Book"/>
                <a:cs typeface="Neutraface 2 Text Book"/>
              </a:rPr>
              <a:t>	</a:t>
            </a:r>
            <a:r>
              <a:rPr sz="1486" spc="103" dirty="0">
                <a:solidFill>
                  <a:srgbClr val="01325A"/>
                </a:solidFill>
                <a:latin typeface="Neutraface 2 Text Book"/>
                <a:cs typeface="Neutraface 2 Text Book"/>
              </a:rPr>
              <a:t>2024</a:t>
            </a:r>
            <a:endParaRPr sz="1486">
              <a:latin typeface="Neutraface 2 Text Book"/>
              <a:cs typeface="Neutraface 2 Text Boo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6122" y="400021"/>
            <a:ext cx="11466453" cy="6238046"/>
            <a:chOff x="800946" y="659665"/>
            <a:chExt cx="18909030" cy="10287000"/>
          </a:xfrm>
        </p:grpSpPr>
        <p:sp>
          <p:nvSpPr>
            <p:cNvPr id="20" name="object 20"/>
            <p:cNvSpPr/>
            <p:nvPr/>
          </p:nvSpPr>
          <p:spPr>
            <a:xfrm>
              <a:off x="1969552" y="10481356"/>
              <a:ext cx="16595725" cy="0"/>
            </a:xfrm>
            <a:custGeom>
              <a:avLst/>
              <a:gdLst/>
              <a:ahLst/>
              <a:cxnLst/>
              <a:rect l="l" t="t" r="r" b="b"/>
              <a:pathLst>
                <a:path w="16595725">
                  <a:moveTo>
                    <a:pt x="0" y="0"/>
                  </a:moveTo>
                  <a:lnTo>
                    <a:pt x="16595327" y="0"/>
                  </a:lnTo>
                </a:path>
              </a:pathLst>
            </a:custGeom>
            <a:ln w="10470">
              <a:solidFill>
                <a:srgbClr val="01325A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938" y="10216343"/>
              <a:ext cx="911225" cy="509270"/>
            </a:xfrm>
            <a:custGeom>
              <a:avLst/>
              <a:gdLst/>
              <a:ahLst/>
              <a:cxnLst/>
              <a:rect l="l" t="t" r="r" b="b"/>
              <a:pathLst>
                <a:path w="911225" h="509270">
                  <a:moveTo>
                    <a:pt x="251714" y="459346"/>
                  </a:moveTo>
                  <a:lnTo>
                    <a:pt x="216446" y="401434"/>
                  </a:lnTo>
                  <a:lnTo>
                    <a:pt x="187566" y="359079"/>
                  </a:lnTo>
                  <a:lnTo>
                    <a:pt x="158115" y="319697"/>
                  </a:lnTo>
                  <a:lnTo>
                    <a:pt x="128130" y="283362"/>
                  </a:lnTo>
                  <a:lnTo>
                    <a:pt x="97688" y="250164"/>
                  </a:lnTo>
                  <a:lnTo>
                    <a:pt x="61760" y="215557"/>
                  </a:lnTo>
                  <a:lnTo>
                    <a:pt x="24879" y="185039"/>
                  </a:lnTo>
                  <a:lnTo>
                    <a:pt x="24282" y="185242"/>
                  </a:lnTo>
                  <a:lnTo>
                    <a:pt x="0" y="228104"/>
                  </a:lnTo>
                  <a:lnTo>
                    <a:pt x="76" y="228498"/>
                  </a:lnTo>
                  <a:lnTo>
                    <a:pt x="15862" y="241388"/>
                  </a:lnTo>
                  <a:lnTo>
                    <a:pt x="31356" y="254977"/>
                  </a:lnTo>
                  <a:lnTo>
                    <a:pt x="62052" y="284721"/>
                  </a:lnTo>
                  <a:lnTo>
                    <a:pt x="90906" y="316204"/>
                  </a:lnTo>
                  <a:lnTo>
                    <a:pt x="119380" y="350748"/>
                  </a:lnTo>
                  <a:lnTo>
                    <a:pt x="147421" y="388251"/>
                  </a:lnTo>
                  <a:lnTo>
                    <a:pt x="174955" y="428650"/>
                  </a:lnTo>
                  <a:lnTo>
                    <a:pt x="201917" y="471855"/>
                  </a:lnTo>
                  <a:lnTo>
                    <a:pt x="222783" y="508698"/>
                  </a:lnTo>
                  <a:lnTo>
                    <a:pt x="223558" y="508850"/>
                  </a:lnTo>
                  <a:lnTo>
                    <a:pt x="223926" y="508469"/>
                  </a:lnTo>
                  <a:lnTo>
                    <a:pt x="251714" y="459346"/>
                  </a:lnTo>
                  <a:close/>
                </a:path>
                <a:path w="911225" h="509270">
                  <a:moveTo>
                    <a:pt x="602742" y="259410"/>
                  </a:moveTo>
                  <a:lnTo>
                    <a:pt x="602615" y="258914"/>
                  </a:lnTo>
                  <a:lnTo>
                    <a:pt x="455891" y="0"/>
                  </a:lnTo>
                  <a:lnTo>
                    <a:pt x="455142" y="0"/>
                  </a:lnTo>
                  <a:lnTo>
                    <a:pt x="308292" y="259130"/>
                  </a:lnTo>
                  <a:lnTo>
                    <a:pt x="308419" y="259638"/>
                  </a:lnTo>
                  <a:lnTo>
                    <a:pt x="336384" y="308952"/>
                  </a:lnTo>
                  <a:lnTo>
                    <a:pt x="337134" y="308952"/>
                  </a:lnTo>
                  <a:lnTo>
                    <a:pt x="455523" y="100025"/>
                  </a:lnTo>
                  <a:lnTo>
                    <a:pt x="573786" y="308724"/>
                  </a:lnTo>
                  <a:lnTo>
                    <a:pt x="574548" y="308864"/>
                  </a:lnTo>
                  <a:lnTo>
                    <a:pt x="574929" y="308495"/>
                  </a:lnTo>
                  <a:lnTo>
                    <a:pt x="602742" y="259410"/>
                  </a:lnTo>
                  <a:close/>
                </a:path>
                <a:path w="911225" h="509270">
                  <a:moveTo>
                    <a:pt x="760412" y="176542"/>
                  </a:moveTo>
                  <a:lnTo>
                    <a:pt x="760285" y="176047"/>
                  </a:lnTo>
                  <a:lnTo>
                    <a:pt x="732370" y="127101"/>
                  </a:lnTo>
                  <a:lnTo>
                    <a:pt x="731596" y="126961"/>
                  </a:lnTo>
                  <a:lnTo>
                    <a:pt x="731227" y="127330"/>
                  </a:lnTo>
                  <a:lnTo>
                    <a:pt x="571601" y="409028"/>
                  </a:lnTo>
                  <a:lnTo>
                    <a:pt x="455904" y="204851"/>
                  </a:lnTo>
                  <a:lnTo>
                    <a:pt x="455142" y="204851"/>
                  </a:lnTo>
                  <a:lnTo>
                    <a:pt x="339432" y="409028"/>
                  </a:lnTo>
                  <a:lnTo>
                    <a:pt x="179679" y="127101"/>
                  </a:lnTo>
                  <a:lnTo>
                    <a:pt x="178904" y="126961"/>
                  </a:lnTo>
                  <a:lnTo>
                    <a:pt x="178536" y="127330"/>
                  </a:lnTo>
                  <a:lnTo>
                    <a:pt x="150634" y="176263"/>
                  </a:lnTo>
                  <a:lnTo>
                    <a:pt x="150761" y="176758"/>
                  </a:lnTo>
                  <a:lnTo>
                    <a:pt x="339051" y="509066"/>
                  </a:lnTo>
                  <a:lnTo>
                    <a:pt x="339813" y="509066"/>
                  </a:lnTo>
                  <a:lnTo>
                    <a:pt x="455523" y="304876"/>
                  </a:lnTo>
                  <a:lnTo>
                    <a:pt x="571093" y="508825"/>
                  </a:lnTo>
                  <a:lnTo>
                    <a:pt x="571868" y="508977"/>
                  </a:lnTo>
                  <a:lnTo>
                    <a:pt x="572236" y="508596"/>
                  </a:lnTo>
                  <a:lnTo>
                    <a:pt x="760412" y="176542"/>
                  </a:lnTo>
                  <a:close/>
                </a:path>
                <a:path w="911225" h="509270">
                  <a:moveTo>
                    <a:pt x="911123" y="228104"/>
                  </a:moveTo>
                  <a:lnTo>
                    <a:pt x="886663" y="185115"/>
                  </a:lnTo>
                  <a:lnTo>
                    <a:pt x="886040" y="185077"/>
                  </a:lnTo>
                  <a:lnTo>
                    <a:pt x="867587" y="199821"/>
                  </a:lnTo>
                  <a:lnTo>
                    <a:pt x="831303" y="232359"/>
                  </a:lnTo>
                  <a:lnTo>
                    <a:pt x="783005" y="283362"/>
                  </a:lnTo>
                  <a:lnTo>
                    <a:pt x="753021" y="319697"/>
                  </a:lnTo>
                  <a:lnTo>
                    <a:pt x="723557" y="359079"/>
                  </a:lnTo>
                  <a:lnTo>
                    <a:pt x="694677" y="401434"/>
                  </a:lnTo>
                  <a:lnTo>
                    <a:pt x="666457" y="446671"/>
                  </a:lnTo>
                  <a:lnTo>
                    <a:pt x="659422" y="459066"/>
                  </a:lnTo>
                  <a:lnTo>
                    <a:pt x="659549" y="459562"/>
                  </a:lnTo>
                  <a:lnTo>
                    <a:pt x="687336" y="508698"/>
                  </a:lnTo>
                  <a:lnTo>
                    <a:pt x="688098" y="508850"/>
                  </a:lnTo>
                  <a:lnTo>
                    <a:pt x="688479" y="508469"/>
                  </a:lnTo>
                  <a:lnTo>
                    <a:pt x="709206" y="471868"/>
                  </a:lnTo>
                  <a:lnTo>
                    <a:pt x="736180" y="428663"/>
                  </a:lnTo>
                  <a:lnTo>
                    <a:pt x="763701" y="388264"/>
                  </a:lnTo>
                  <a:lnTo>
                    <a:pt x="791743" y="350748"/>
                  </a:lnTo>
                  <a:lnTo>
                    <a:pt x="820216" y="316204"/>
                  </a:lnTo>
                  <a:lnTo>
                    <a:pt x="849083" y="284721"/>
                  </a:lnTo>
                  <a:lnTo>
                    <a:pt x="879767" y="254990"/>
                  </a:lnTo>
                  <a:lnTo>
                    <a:pt x="910767" y="228714"/>
                  </a:lnTo>
                  <a:lnTo>
                    <a:pt x="911047" y="228498"/>
                  </a:lnTo>
                  <a:lnTo>
                    <a:pt x="911123" y="228104"/>
                  </a:lnTo>
                  <a:close/>
                </a:path>
              </a:pathLst>
            </a:custGeom>
            <a:solidFill>
              <a:srgbClr val="0132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22885" y="9815810"/>
              <a:ext cx="887087" cy="11306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55418" y="670136"/>
              <a:ext cx="13166090" cy="0"/>
            </a:xfrm>
            <a:custGeom>
              <a:avLst/>
              <a:gdLst/>
              <a:ahLst/>
              <a:cxnLst/>
              <a:rect l="l" t="t" r="r" b="b"/>
              <a:pathLst>
                <a:path w="13166090">
                  <a:moveTo>
                    <a:pt x="0" y="0"/>
                  </a:moveTo>
                  <a:lnTo>
                    <a:pt x="13165536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0690" y="267234"/>
            <a:ext cx="163074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  <a:tabLst>
                <a:tab pos="1172520" algn="l"/>
              </a:tabLst>
            </a:pPr>
            <a:r>
              <a:rPr sz="1486" spc="94" dirty="0">
                <a:solidFill>
                  <a:srgbClr val="FFFFFF"/>
                </a:solidFill>
                <a:latin typeface="Neutraface 2 Text Book"/>
                <a:cs typeface="Neutraface 2 Text Book"/>
              </a:rPr>
              <a:t>STRATEGIE</a:t>
            </a:r>
            <a:r>
              <a:rPr sz="1486" dirty="0">
                <a:solidFill>
                  <a:srgbClr val="FFFFFF"/>
                </a:solidFill>
                <a:latin typeface="Neutraface 2 Text Book"/>
                <a:cs typeface="Neutraface 2 Text Book"/>
              </a:rPr>
              <a:t>	</a:t>
            </a:r>
            <a:r>
              <a:rPr sz="1486" spc="97" dirty="0">
                <a:solidFill>
                  <a:srgbClr val="FFFFFF"/>
                </a:solidFill>
                <a:latin typeface="Neutraface 2 Text Book"/>
                <a:cs typeface="Neutraface 2 Text Book"/>
              </a:rPr>
              <a:t>2028</a:t>
            </a:r>
            <a:endParaRPr sz="1486">
              <a:latin typeface="Neutraface 2 Text Book"/>
              <a:cs typeface="Neutraface 2 Text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0400D5-786A-46A8-A81E-F7065D4AA6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sz="2200" dirty="0">
                <a:latin typeface="Crimson Roman" panose="00000500000000000000" pitchFamily="50" charset="0"/>
                <a:ea typeface="Crimson" pitchFamily="50" charset="0"/>
                <a:cs typeface="Crimson Roman"/>
              </a:rPr>
              <a:t>für stark nachgefragte Tourismusregionen: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200" dirty="0">
                <a:latin typeface="Crimson Roman" panose="00000500000000000000" pitchFamily="50" charset="0"/>
                <a:ea typeface="Crimson" pitchFamily="50" charset="0"/>
                <a:cs typeface="Crimson Roman"/>
              </a:rPr>
              <a:t>Tourismus steuern (zeitlich, räumlich, ökonomisch)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200" dirty="0" err="1">
                <a:latin typeface="Crimson Roman" panose="00000500000000000000" pitchFamily="50" charset="0"/>
                <a:ea typeface="Crimson" pitchFamily="50" charset="0"/>
                <a:cs typeface="Crimson Roman"/>
              </a:rPr>
              <a:t>Kapazitätensteuerung</a:t>
            </a:r>
            <a:r>
              <a:rPr lang="de-DE" sz="2200" dirty="0">
                <a:latin typeface="Crimson Roman" panose="00000500000000000000" pitchFamily="50" charset="0"/>
                <a:ea typeface="Crimson" pitchFamily="50" charset="0"/>
                <a:cs typeface="Crimson Roman"/>
              </a:rPr>
              <a:t> (Arbeitsplätze)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200" dirty="0">
                <a:latin typeface="Crimson Roman" panose="00000500000000000000" pitchFamily="50" charset="0"/>
                <a:ea typeface="Crimson" pitchFamily="50" charset="0"/>
                <a:cs typeface="Crimson Roman"/>
              </a:rPr>
              <a:t>Nutzen &amp; Kosten „gerecht“ verteilen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200" dirty="0">
                <a:latin typeface="Crimson Roman" panose="00000500000000000000" pitchFamily="50" charset="0"/>
                <a:ea typeface="Crimson" pitchFamily="50" charset="0"/>
                <a:cs typeface="Crimson Roman"/>
              </a:rPr>
              <a:t>Tour. Negativeffekte abmildern (Hotspots, Verkehr)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200" dirty="0">
                <a:latin typeface="Crimson Roman" panose="00000500000000000000" pitchFamily="50" charset="0"/>
                <a:ea typeface="Crimson" pitchFamily="50" charset="0"/>
                <a:cs typeface="Crimson Roman"/>
              </a:rPr>
              <a:t>Balance finden, Kompromisse eingehen, zuhören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2400" dirty="0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A054151A-3A1D-4BDC-AAEA-12E52DD7B08C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CB1BA7-144D-46F5-978C-A0864B93EAF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F420B1-7116-4066-AA12-DB3CC176F1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AT" dirty="0"/>
              <a:t>Lösungsansätze</a:t>
            </a:r>
          </a:p>
        </p:txBody>
      </p:sp>
      <p:pic>
        <p:nvPicPr>
          <p:cNvPr id="11" name="Bildplatzhalter 7">
            <a:extLst>
              <a:ext uri="{FF2B5EF4-FFF2-40B4-BE49-F238E27FC236}">
                <a16:creationId xmlns:a16="http://schemas.microsoft.com/office/drawing/2014/main" id="{6C96DA0F-495B-4CC9-B868-1FD463BC2E6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7824-B4C3-C668-AFAB-D4C5C7EC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9836667-C12A-80C2-B6C5-68E221CBB84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pPr marL="228600"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platzhalter 5" descr="Ein Bild, das Text, Möbel, Kommode, Schreibtisch enthält.&#10;&#10;Automatisch generierte Beschreibung">
            <a:extLst>
              <a:ext uri="{FF2B5EF4-FFF2-40B4-BE49-F238E27FC236}">
                <a16:creationId xmlns:a16="http://schemas.microsoft.com/office/drawing/2014/main" id="{2FCD1BB6-431E-8CC0-7951-87F81F33BE9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CF455E83-D64A-4B0E-AF14-2CA703DFA255}"/>
              </a:ext>
            </a:extLst>
          </p:cNvPr>
          <p:cNvSpPr txBox="1"/>
          <p:nvPr/>
        </p:nvSpPr>
        <p:spPr>
          <a:xfrm>
            <a:off x="1151948" y="2040759"/>
            <a:ext cx="7876549" cy="318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3600" dirty="0">
                <a:solidFill>
                  <a:schemeClr val="bg1"/>
                </a:solidFill>
              </a:rPr>
              <a:t>Ist Wertschätzung </a:t>
            </a:r>
          </a:p>
          <a:p>
            <a:pPr algn="ctr">
              <a:lnSpc>
                <a:spcPct val="150000"/>
              </a:lnSpc>
            </a:pPr>
            <a:r>
              <a:rPr lang="de-AT" sz="3600" dirty="0">
                <a:solidFill>
                  <a:schemeClr val="bg1"/>
                </a:solidFill>
              </a:rPr>
              <a:t>das Ziel oder die Basis</a:t>
            </a:r>
          </a:p>
          <a:p>
            <a:pPr algn="ctr">
              <a:lnSpc>
                <a:spcPct val="150000"/>
              </a:lnSpc>
            </a:pPr>
            <a:r>
              <a:rPr lang="de-AT" sz="3600" dirty="0">
                <a:solidFill>
                  <a:schemeClr val="bg1"/>
                </a:solidFill>
              </a:rPr>
              <a:t>eines erfolgreichen Tourismus?</a:t>
            </a:r>
          </a:p>
          <a:p>
            <a:pPr marL="228600">
              <a:lnSpc>
                <a:spcPct val="115000"/>
              </a:lnSpc>
            </a:pPr>
            <a:endParaRPr lang="de-DE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F2929E-C382-6C0D-FC5D-E07FF602E95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0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0400D5-786A-46A8-A81E-F7065D4AA6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67437" y="3160789"/>
            <a:ext cx="6084888" cy="261606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de-DE" sz="1800" dirty="0"/>
              <a:t>Lebensqualität ist das Ziel, denn Tourismus ist kein Selbstzweck. Wirtschaft soll immer dem Menschen dienen und nicht umgekehrt.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de-DE" sz="1800" dirty="0"/>
              <a:t>Lebensqualität ist die Basis für die Entwicklung einer Branche, die </a:t>
            </a:r>
            <a:r>
              <a:rPr lang="de-DE" sz="1800" dirty="0" err="1"/>
              <a:t>großteils</a:t>
            </a:r>
            <a:r>
              <a:rPr lang="de-DE" sz="1800" dirty="0"/>
              <a:t> im Öffentlichen Raum stattfindet.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endParaRPr lang="de-DE" sz="1800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de-DE" sz="1800" dirty="0"/>
              <a:t>Auftrag </a:t>
            </a:r>
            <a:r>
              <a:rPr lang="de-DE" sz="1800"/>
              <a:t>an DMO: Die </a:t>
            </a:r>
            <a:r>
              <a:rPr lang="de-DE" sz="1800" dirty="0"/>
              <a:t>Wirtschaftsform Tourismus fördern und dabei die Agenden des LEBENSRAUMs im Blick haben</a:t>
            </a:r>
          </a:p>
          <a:p>
            <a:pPr lvl="1" indent="0">
              <a:buNone/>
            </a:pPr>
            <a:endParaRPr lang="de-DE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33C6F5-3F46-4788-9940-B94E7B472F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CB1BA7-144D-46F5-978C-A0864B93EAF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F420B1-7116-4066-AA12-DB3CC176F1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AT" dirty="0"/>
              <a:t>Lebensqualität – Ziel oder Basis?</a:t>
            </a:r>
          </a:p>
        </p:txBody>
      </p:sp>
      <p:pic>
        <p:nvPicPr>
          <p:cNvPr id="15" name="Bildplatzhalter 2">
            <a:extLst>
              <a:ext uri="{FF2B5EF4-FFF2-40B4-BE49-F238E27FC236}">
                <a16:creationId xmlns:a16="http://schemas.microsoft.com/office/drawing/2014/main" id="{0F592A08-C6DC-8CEB-A9C6-24FC2A185F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340" y="214935"/>
            <a:ext cx="4096800" cy="61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83869" y="867957"/>
            <a:ext cx="55689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i="1" dirty="0">
                <a:solidFill>
                  <a:srgbClr val="01325A"/>
                </a:solidFill>
                <a:latin typeface="Neutraface 2 Text Bold" pitchFamily="34" charset="0"/>
                <a:cs typeface="Neutraface 2 Text Bold Italic"/>
              </a:rPr>
              <a:t>Auslöser für das Projekt </a:t>
            </a:r>
          </a:p>
          <a:p>
            <a:r>
              <a:rPr lang="de-AT" sz="2800" i="1" dirty="0">
                <a:solidFill>
                  <a:srgbClr val="01325A"/>
                </a:solidFill>
                <a:latin typeface="Neutraface 2 Text Bold" pitchFamily="34" charset="0"/>
                <a:cs typeface="Neutraface 2 Text Bold Italic"/>
              </a:rPr>
              <a:t>„Lebensqualität am Wilden Kaiser“</a:t>
            </a:r>
            <a:endParaRPr lang="de-AT" sz="2000" i="1" dirty="0">
              <a:solidFill>
                <a:srgbClr val="01325A"/>
              </a:solidFill>
              <a:latin typeface="Neutraface 2 Text Bold" pitchFamily="34" charset="0"/>
              <a:cs typeface="Neutraface 2 Text Bold Italic"/>
            </a:endParaRPr>
          </a:p>
          <a:p>
            <a:endParaRPr lang="de-DE" sz="2000" i="1" dirty="0">
              <a:solidFill>
                <a:srgbClr val="01325A"/>
              </a:solidFill>
              <a:latin typeface="Neutraface 2 Text Bold" pitchFamily="34" charset="0"/>
              <a:cs typeface="Neutraface 2 Text Bold Italic"/>
            </a:endParaRPr>
          </a:p>
        </p:txBody>
      </p:sp>
      <p:sp>
        <p:nvSpPr>
          <p:cNvPr id="6" name="Vertikaler Textplatzhalter 5">
            <a:extLst>
              <a:ext uri="{FF2B5EF4-FFF2-40B4-BE49-F238E27FC236}">
                <a16:creationId xmlns:a16="http://schemas.microsoft.com/office/drawing/2014/main" id="{A319FB33-5AF4-42CD-8E37-476FB5C5957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Bildplatzhalter 4"/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B7E7A13-2D3B-43ED-95B5-D1522E3EEFC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53083" y="5064267"/>
            <a:ext cx="1924944" cy="739483"/>
          </a:xfrm>
        </p:spPr>
        <p:txBody>
          <a:bodyPr/>
          <a:lstStyle/>
          <a:p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Danke!</a:t>
            </a:r>
          </a:p>
          <a:p>
            <a:endParaRPr lang="de-AT" dirty="0">
              <a:solidFill>
                <a:srgbClr val="01325A"/>
              </a:solidFill>
              <a:latin typeface="+mj-lt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9D31D48-DCEA-49CB-B7EC-751AE1B9EAA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67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11">
            <a:extLst>
              <a:ext uri="{FF2B5EF4-FFF2-40B4-BE49-F238E27FC236}">
                <a16:creationId xmlns:a16="http://schemas.microsoft.com/office/drawing/2014/main" id="{3CC1AD25-602D-40AC-9885-4CB51598F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83650"/>
              </p:ext>
            </p:extLst>
          </p:nvPr>
        </p:nvGraphicFramePr>
        <p:xfrm>
          <a:off x="1019174" y="2089452"/>
          <a:ext cx="10153650" cy="342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feil: nach links und rechts 1">
            <a:extLst>
              <a:ext uri="{FF2B5EF4-FFF2-40B4-BE49-F238E27FC236}">
                <a16:creationId xmlns:a16="http://schemas.microsoft.com/office/drawing/2014/main" id="{B5E9C6BD-1111-451C-A478-F2DEEA598F81}"/>
              </a:ext>
            </a:extLst>
          </p:cNvPr>
          <p:cNvSpPr/>
          <p:nvPr/>
        </p:nvSpPr>
        <p:spPr>
          <a:xfrm>
            <a:off x="5878286" y="3309732"/>
            <a:ext cx="1280160" cy="119269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81CC869F-37E6-4120-A7F5-1629EAB47CA0}"/>
              </a:ext>
            </a:extLst>
          </p:cNvPr>
          <p:cNvSpPr txBox="1"/>
          <p:nvPr/>
        </p:nvSpPr>
        <p:spPr>
          <a:xfrm>
            <a:off x="4813568" y="3492852"/>
            <a:ext cx="3466768" cy="3657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400" dirty="0">
                <a:latin typeface="Crimson Roman" panose="00000500000000000000" pitchFamily="50" charset="0"/>
              </a:rPr>
              <a:t>+ 200.000 Üb/ 25% in 3 Jahren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066EBAC-B05E-4D17-A2A5-2CD1DC0B58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Übernachtungen 2006 – 2024</a:t>
            </a:r>
          </a:p>
          <a:p>
            <a:endParaRPr lang="de-AT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D44F39-454B-4DC5-BC1F-1D1E2E9B0A1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9FCC113-71FF-5F47-8520-1D981871289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pPr marL="228600"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platzhalter 5" descr="Ein Bild, das Text, Möbel, Kommode, Schreibtisch enthält.&#10;&#10;Automatisch generierte Beschreibung">
            <a:extLst>
              <a:ext uri="{FF2B5EF4-FFF2-40B4-BE49-F238E27FC236}">
                <a16:creationId xmlns:a16="http://schemas.microsoft.com/office/drawing/2014/main" id="{107CC640-8805-B747-9A9A-3547BE5BF42C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26853E1-F1B1-4E63-A001-E7EAC1B772FA}"/>
              </a:ext>
            </a:extLst>
          </p:cNvPr>
          <p:cNvSpPr txBox="1"/>
          <p:nvPr/>
        </p:nvSpPr>
        <p:spPr>
          <a:xfrm>
            <a:off x="1226711" y="1998066"/>
            <a:ext cx="7876549" cy="216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3200" dirty="0">
                <a:solidFill>
                  <a:schemeClr val="bg1"/>
                </a:solidFill>
              </a:rPr>
              <a:t>Wann ist Erfolg für eine gesättigte touristische Destination? </a:t>
            </a:r>
          </a:p>
          <a:p>
            <a:pPr algn="ctr">
              <a:lnSpc>
                <a:spcPct val="120000"/>
              </a:lnSpc>
            </a:pPr>
            <a:endParaRPr lang="de-AT" sz="1600" dirty="0">
              <a:solidFill>
                <a:schemeClr val="bg1"/>
              </a:solidFill>
            </a:endParaRPr>
          </a:p>
          <a:p>
            <a:pPr marL="228600">
              <a:lnSpc>
                <a:spcPct val="115000"/>
              </a:lnSpc>
            </a:pPr>
            <a:endParaRPr lang="de-DE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01B461-CE4C-430D-B907-2768B8AAB38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A180626-04EE-12A8-9183-CF2DBB982D86}"/>
              </a:ext>
            </a:extLst>
          </p:cNvPr>
          <p:cNvSpPr txBox="1"/>
          <p:nvPr/>
        </p:nvSpPr>
        <p:spPr>
          <a:xfrm>
            <a:off x="1304347" y="3607891"/>
            <a:ext cx="7876549" cy="187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3200" dirty="0">
                <a:solidFill>
                  <a:schemeClr val="bg1"/>
                </a:solidFill>
              </a:rPr>
              <a:t>Welchen Beitrag kann eine Tourismusorganisation dazu leisten?</a:t>
            </a:r>
          </a:p>
          <a:p>
            <a:pPr marL="228600">
              <a:lnSpc>
                <a:spcPct val="115000"/>
              </a:lnSpc>
            </a:pPr>
            <a:endParaRPr lang="de-DE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83869" y="867957"/>
            <a:ext cx="55689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i="1" dirty="0">
                <a:solidFill>
                  <a:srgbClr val="01325A"/>
                </a:solidFill>
                <a:latin typeface="Neutraface 2 Text Bold" pitchFamily="34" charset="0"/>
                <a:cs typeface="Neutraface 2 Text Bold Italic"/>
              </a:rPr>
              <a:t>Auslöser für das Projekt </a:t>
            </a:r>
          </a:p>
          <a:p>
            <a:r>
              <a:rPr lang="de-AT" sz="2800" i="1" dirty="0">
                <a:solidFill>
                  <a:srgbClr val="01325A"/>
                </a:solidFill>
                <a:latin typeface="Neutraface 2 Text Bold" pitchFamily="34" charset="0"/>
                <a:cs typeface="Neutraface 2 Text Bold Italic"/>
              </a:rPr>
              <a:t>„Lebensqualität am Wilden Kaiser“</a:t>
            </a:r>
            <a:endParaRPr lang="de-AT" sz="2000" i="1" dirty="0">
              <a:solidFill>
                <a:srgbClr val="01325A"/>
              </a:solidFill>
              <a:latin typeface="Neutraface 2 Text Bold" pitchFamily="34" charset="0"/>
              <a:cs typeface="Neutraface 2 Text Bold Italic"/>
            </a:endParaRPr>
          </a:p>
          <a:p>
            <a:endParaRPr lang="de-DE" sz="2000" i="1" dirty="0">
              <a:solidFill>
                <a:srgbClr val="01325A"/>
              </a:solidFill>
              <a:latin typeface="Neutraface 2 Text Bold" pitchFamily="34" charset="0"/>
              <a:cs typeface="Neutraface 2 Text Bold Italic"/>
            </a:endParaRPr>
          </a:p>
        </p:txBody>
      </p:sp>
      <p:sp>
        <p:nvSpPr>
          <p:cNvPr id="6" name="Vertikaler Textplatzhalter 5">
            <a:extLst>
              <a:ext uri="{FF2B5EF4-FFF2-40B4-BE49-F238E27FC236}">
                <a16:creationId xmlns:a16="http://schemas.microsoft.com/office/drawing/2014/main" id="{A319FB33-5AF4-42CD-8E37-476FB5C5957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Bildplatzhalter 4"/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B7E7A13-2D3B-43ED-95B5-D1522E3EEFC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9250" y="567571"/>
            <a:ext cx="8454218" cy="1042903"/>
          </a:xfrm>
        </p:spPr>
        <p:txBody>
          <a:bodyPr/>
          <a:lstStyle/>
          <a:p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Projekt 2017:</a:t>
            </a:r>
          </a:p>
          <a:p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„Lebensqualität am Wilden Kaiser“</a:t>
            </a:r>
          </a:p>
          <a:p>
            <a:endParaRPr lang="de-AT" dirty="0">
              <a:solidFill>
                <a:srgbClr val="01325A"/>
              </a:solidFill>
              <a:latin typeface="+mj-lt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9D31D48-DCEA-49CB-B7EC-751AE1B9EAA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7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A39F4B25-C11A-4969-A870-675092AFC44B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9324975" cy="6011863"/>
          </a:xfrm>
          <a:prstGeom prst="rect">
            <a:avLst/>
          </a:prstGeom>
        </p:spPr>
      </p:pic>
      <p:sp>
        <p:nvSpPr>
          <p:cNvPr id="7" name="Vertikaler Textplatzhalter 6">
            <a:extLst>
              <a:ext uri="{FF2B5EF4-FFF2-40B4-BE49-F238E27FC236}">
                <a16:creationId xmlns:a16="http://schemas.microsoft.com/office/drawing/2014/main" id="{8917AF9B-067F-4FA5-B22A-951CCD438739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F690ECB-6078-4248-8D91-35238509240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451553" y="514130"/>
            <a:ext cx="7112000" cy="1498600"/>
          </a:xfrm>
        </p:spPr>
        <p:txBody>
          <a:bodyPr/>
          <a:lstStyle/>
          <a:p>
            <a:pPr algn="r"/>
            <a:r>
              <a:rPr lang="de-AT" dirty="0">
                <a:latin typeface="+mj-lt"/>
                <a:cs typeface="Neutraface 2 Text Bold Italic"/>
              </a:rPr>
              <a:t>Keine Definition von </a:t>
            </a:r>
          </a:p>
          <a:p>
            <a:pPr algn="r"/>
            <a:r>
              <a:rPr lang="de-AT" dirty="0">
                <a:latin typeface="+mj-lt"/>
                <a:cs typeface="Neutraface 2 Text Bold Italic"/>
              </a:rPr>
              <a:t>touristischem Erfolg als Destination </a:t>
            </a:r>
            <a:endParaRPr lang="de-DE" sz="2800" dirty="0">
              <a:latin typeface="+mj-lt"/>
              <a:cs typeface="Neutraface 2 Text Bold Italic"/>
            </a:endParaRPr>
          </a:p>
          <a:p>
            <a:pPr algn="r"/>
            <a:endParaRPr lang="de-AT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B6B0F4-D3F1-46B9-8A02-35CF24F6AE4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652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83869" y="995179"/>
            <a:ext cx="5568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i="1" dirty="0">
                <a:solidFill>
                  <a:srgbClr val="01325A"/>
                </a:solidFill>
                <a:latin typeface="Neutraface 2 Text Bold" pitchFamily="34" charset="0"/>
                <a:cs typeface="Neutraface 2 Text Bold Italic"/>
              </a:rPr>
              <a:t>Keine Definition der Kunden eines Tourismusverbandes</a:t>
            </a:r>
            <a:endParaRPr lang="de-DE" sz="2000" i="1" dirty="0">
              <a:solidFill>
                <a:srgbClr val="01325A"/>
              </a:solidFill>
              <a:latin typeface="Neutraface 2 Text Bold" pitchFamily="34" charset="0"/>
              <a:cs typeface="Neutraface 2 Text Bold Italic"/>
            </a:endParaRP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26BB23F-0BEC-49B4-A012-98DF0654274B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77E292-0FB2-4C52-BEDC-10CBCA134C31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4F4D6B-65C5-4704-B9ED-71268E27606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75577" y="512762"/>
            <a:ext cx="7112000" cy="1498600"/>
          </a:xfrm>
        </p:spPr>
        <p:txBody>
          <a:bodyPr/>
          <a:lstStyle/>
          <a:p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Keine Definition der Kunden eines Tourismusverbandes</a:t>
            </a:r>
            <a:endParaRPr lang="de-DE" sz="2800" dirty="0">
              <a:solidFill>
                <a:srgbClr val="01325A"/>
              </a:solidFill>
              <a:latin typeface="+mj-lt"/>
              <a:cs typeface="Neutraface 2 Text Bold Italic"/>
            </a:endParaRPr>
          </a:p>
          <a:p>
            <a:endParaRPr lang="de-AT" dirty="0">
              <a:latin typeface="+mj-lt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61EE0D8-372B-4A7A-9F35-27D48D2F670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43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kaler Textplatzhalter 6">
            <a:extLst>
              <a:ext uri="{FF2B5EF4-FFF2-40B4-BE49-F238E27FC236}">
                <a16:creationId xmlns:a16="http://schemas.microsoft.com/office/drawing/2014/main" id="{D8359D76-22E9-4B87-82A1-3FA753283EBE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Bildplatzhalter 4"/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EED2624-53A5-47F7-9366-F0C179B7C4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5418" y="512762"/>
            <a:ext cx="8491580" cy="1042903"/>
          </a:xfrm>
        </p:spPr>
        <p:txBody>
          <a:bodyPr/>
          <a:lstStyle/>
          <a:p>
            <a:pPr algn="r"/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Fehlende Entscheidungsgrundlage für Widmungsanfragen </a:t>
            </a:r>
            <a:endParaRPr lang="de-AT" sz="2800" dirty="0">
              <a:solidFill>
                <a:srgbClr val="01325A"/>
              </a:solidFill>
              <a:latin typeface="+mj-lt"/>
              <a:cs typeface="Neutraface 2 Text Bold Italic"/>
            </a:endParaRPr>
          </a:p>
          <a:p>
            <a:pPr algn="r"/>
            <a:endParaRPr lang="de-DE" sz="2800" dirty="0">
              <a:solidFill>
                <a:srgbClr val="01325A"/>
              </a:solidFill>
              <a:latin typeface="+mj-lt"/>
              <a:cs typeface="Neutraface 2 Text Bold Italic"/>
            </a:endParaRPr>
          </a:p>
          <a:p>
            <a:pPr algn="r"/>
            <a:endParaRPr lang="de-AT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81337" y="5949948"/>
            <a:ext cx="1678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Crimson Roman" panose="00000500000000000000" pitchFamily="50" charset="0"/>
              </a:rPr>
              <a:t>© Kaiserlodge, Scheffau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C526FD-65F3-47B4-8962-DE781DB3CEC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70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83869" y="995178"/>
            <a:ext cx="61066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i="1" dirty="0">
                <a:solidFill>
                  <a:srgbClr val="01325A"/>
                </a:solidFill>
                <a:latin typeface="Neutraface 2 Text Bold" pitchFamily="34" charset="0"/>
                <a:cs typeface="Neutraface 2 Text Bold Italic"/>
              </a:rPr>
              <a:t>Fehlende Alternative zur Wachstumsstrategie/ Bergdoktorhype</a:t>
            </a:r>
            <a:endParaRPr lang="de-AT" sz="2000" i="1" dirty="0">
              <a:solidFill>
                <a:srgbClr val="01325A"/>
              </a:solidFill>
              <a:latin typeface="Neutraface 2 Text Bold" pitchFamily="34" charset="0"/>
              <a:cs typeface="Neutraface 2 Text Bold Italic"/>
            </a:endParaRPr>
          </a:p>
          <a:p>
            <a:endParaRPr lang="de-DE" sz="2000" i="1" dirty="0">
              <a:solidFill>
                <a:srgbClr val="01325A"/>
              </a:solidFill>
              <a:latin typeface="Neutraface 2 Text Bold" pitchFamily="34" charset="0"/>
              <a:cs typeface="Neutraface 2 Text Bold Italic"/>
            </a:endParaRPr>
          </a:p>
        </p:txBody>
      </p:sp>
      <p:pic>
        <p:nvPicPr>
          <p:cNvPr id="6" name="Bildplatzhalter 4"/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182B57-A433-4D40-B392-E60559C373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0F5F9D-32DB-48BE-A01C-791BB5EE7EA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17450" y="5279293"/>
            <a:ext cx="8639527" cy="1498600"/>
          </a:xfrm>
        </p:spPr>
        <p:txBody>
          <a:bodyPr/>
          <a:lstStyle/>
          <a:p>
            <a:pPr algn="r"/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Fehlende Alternative zu</a:t>
            </a:r>
          </a:p>
          <a:p>
            <a:pPr algn="r"/>
            <a:r>
              <a:rPr lang="de-AT" dirty="0">
                <a:solidFill>
                  <a:srgbClr val="01325A"/>
                </a:solidFill>
                <a:latin typeface="+mj-lt"/>
                <a:cs typeface="Neutraface 2 Text Bold Italic"/>
              </a:rPr>
              <a:t>unkontrolliertem Wachstum</a:t>
            </a:r>
          </a:p>
          <a:p>
            <a:pPr algn="r"/>
            <a:endParaRPr lang="de-DE" sz="2800" dirty="0">
              <a:solidFill>
                <a:srgbClr val="01325A"/>
              </a:solidFill>
              <a:latin typeface="+mj-lt"/>
              <a:cs typeface="Neutraface 2 Text Bold Italic"/>
            </a:endParaRPr>
          </a:p>
          <a:p>
            <a:pPr algn="r"/>
            <a:endParaRPr lang="de-AT" dirty="0">
              <a:latin typeface="+mj-lt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E86A742-FB0F-489E-AD60-5E140D69B7A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E40D6DE-56C9-40D9-B11A-484BD14CE8B2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87809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_tw">
  <a:themeElements>
    <a:clrScheme name="tvb-wilder-kaiser_designfarben_07-2016">
      <a:dk1>
        <a:sysClr val="windowText" lastClr="000000"/>
      </a:dk1>
      <a:lt1>
        <a:sysClr val="window" lastClr="FFFFFF"/>
      </a:lt1>
      <a:dk2>
        <a:srgbClr val="776C65"/>
      </a:dk2>
      <a:lt2>
        <a:srgbClr val="DDD9D3"/>
      </a:lt2>
      <a:accent1>
        <a:srgbClr val="01325A"/>
      </a:accent1>
      <a:accent2>
        <a:srgbClr val="83AFDB"/>
      </a:accent2>
      <a:accent3>
        <a:srgbClr val="CD7B22"/>
      </a:accent3>
      <a:accent4>
        <a:srgbClr val="FAB72D"/>
      </a:accent4>
      <a:accent5>
        <a:srgbClr val="728025"/>
      </a:accent5>
      <a:accent6>
        <a:srgbClr val="B0B422"/>
      </a:accent6>
      <a:hlink>
        <a:srgbClr val="9B1D26"/>
      </a:hlink>
      <a:folHlink>
        <a:srgbClr val="9A928D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vb-wilder-kaiser_powerpoint-vorlage_08_2016" id="{222E5A11-406F-4C8A-9854-0866287F1319}" vid="{8A8C643C-4284-49D6-B9B3-BB47A2CBC8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0d54a0-8fca-4273-8446-9cd075258fd8">
      <Terms xmlns="http://schemas.microsoft.com/office/infopath/2007/PartnerControls"/>
    </lcf76f155ced4ddcb4097134ff3c332f>
    <TaxCatchAll xmlns="43db264d-4eda-4228-ac16-edbaee91d0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629045BFB5744B8E8D8572788A7759" ma:contentTypeVersion="16" ma:contentTypeDescription="Ein neues Dokument erstellen." ma:contentTypeScope="" ma:versionID="8bd4dc36c5a27cdf559a5ac4de9d3b1d">
  <xsd:schema xmlns:xsd="http://www.w3.org/2001/XMLSchema" xmlns:xs="http://www.w3.org/2001/XMLSchema" xmlns:p="http://schemas.microsoft.com/office/2006/metadata/properties" xmlns:ns2="a20d54a0-8fca-4273-8446-9cd075258fd8" xmlns:ns3="43db264d-4eda-4228-ac16-edbaee91d0d4" targetNamespace="http://schemas.microsoft.com/office/2006/metadata/properties" ma:root="true" ma:fieldsID="4e7167ae619b844827c3adf992bba78c" ns2:_="" ns3:_="">
    <xsd:import namespace="a20d54a0-8fca-4273-8446-9cd075258fd8"/>
    <xsd:import namespace="43db264d-4eda-4228-ac16-edbaee91d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d54a0-8fca-4273-8446-9cd07525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067de922-2885-4a8a-82cf-ec66aaeae1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b264d-4eda-4228-ac16-edbaee91d0d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aa6da7-225d-45c2-849f-fb19c232465b}" ma:internalName="TaxCatchAll" ma:showField="CatchAllData" ma:web="43db264d-4eda-4228-ac16-edbaee91d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388E7-DF9B-48A1-B6BF-17DB55409720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43db264d-4eda-4228-ac16-edbaee91d0d4"/>
    <ds:schemaRef ds:uri="a20d54a0-8fca-4273-8446-9cd075258fd8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39E996-4218-4477-897A-B04DBD559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0d54a0-8fca-4273-8446-9cd075258fd8"/>
    <ds:schemaRef ds:uri="43db264d-4eda-4228-ac16-edbaee91d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FE5651-77A9-4303-A577-AA55B51F81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Breitbild</PresentationFormat>
  <Paragraphs>163</Paragraphs>
  <Slides>28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41" baseType="lpstr">
      <vt:lpstr>Arial</vt:lpstr>
      <vt:lpstr>Calibri</vt:lpstr>
      <vt:lpstr>Cambria</vt:lpstr>
      <vt:lpstr>Crimson</vt:lpstr>
      <vt:lpstr>Crimson Roman</vt:lpstr>
      <vt:lpstr>Manier Bold</vt:lpstr>
      <vt:lpstr>Neutraface 2 Text</vt:lpstr>
      <vt:lpstr>Neutraface 2 Text Bold</vt:lpstr>
      <vt:lpstr>Neutraface 2 Text Book</vt:lpstr>
      <vt:lpstr>Neutraface 2 Text Demi</vt:lpstr>
      <vt:lpstr>Symbol</vt:lpstr>
      <vt:lpstr>Wingdings</vt:lpstr>
      <vt:lpstr>masterfolie_tw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22 – 10 – 2024</vt:lpstr>
      <vt:lpstr>PowerPoint-Präsentation</vt:lpstr>
      <vt:lpstr>Mission Tourismusverband</vt:lpstr>
      <vt:lpstr>1 Ökologischer Wirkungsbereich</vt:lpstr>
      <vt:lpstr>2 Ökonomischer Wirkungsbereich</vt:lpstr>
      <vt:lpstr>3 Gesellschaftlicher Wirkungsbereich</vt:lpstr>
      <vt:lpstr>4 Grundlagen unserer Wirksamkeit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Hummel</dc:creator>
  <cp:lastModifiedBy>Lukas Krösslhuber</cp:lastModifiedBy>
  <cp:revision>90</cp:revision>
  <dcterms:created xsi:type="dcterms:W3CDTF">2020-03-16T14:08:06Z</dcterms:created>
  <dcterms:modified xsi:type="dcterms:W3CDTF">2026-03-16T13:31:06Z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0x01010056629045BFB5744B8E8D8572788A7759</vt:lpwstr>
  </property>
  <property fmtid="{D5CDD505-2E9C-101B-9397-08002B2CF9AE}" pid="3" name="MediaServiceImageTags">
    <vt:lpwstr/>
  </property>
</Properties>
</file>